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1" r:id="rId1"/>
    <p:sldMasterId id="2147483804" r:id="rId2"/>
  </p:sldMasterIdLst>
  <p:notesMasterIdLst>
    <p:notesMasterId r:id="rId46"/>
  </p:notesMasterIdLst>
  <p:handoutMasterIdLst>
    <p:handoutMasterId r:id="rId47"/>
  </p:handoutMasterIdLst>
  <p:sldIdLst>
    <p:sldId id="315" r:id="rId3"/>
    <p:sldId id="256" r:id="rId4"/>
    <p:sldId id="259" r:id="rId5"/>
    <p:sldId id="258" r:id="rId6"/>
    <p:sldId id="277" r:id="rId7"/>
    <p:sldId id="260" r:id="rId8"/>
    <p:sldId id="275" r:id="rId9"/>
    <p:sldId id="276" r:id="rId10"/>
    <p:sldId id="278" r:id="rId11"/>
    <p:sldId id="280" r:id="rId12"/>
    <p:sldId id="282" r:id="rId13"/>
    <p:sldId id="283" r:id="rId14"/>
    <p:sldId id="284" r:id="rId15"/>
    <p:sldId id="287" r:id="rId16"/>
    <p:sldId id="285" r:id="rId17"/>
    <p:sldId id="286" r:id="rId18"/>
    <p:sldId id="298" r:id="rId19"/>
    <p:sldId id="262" r:id="rId20"/>
    <p:sldId id="288" r:id="rId21"/>
    <p:sldId id="289" r:id="rId22"/>
    <p:sldId id="281" r:id="rId23"/>
    <p:sldId id="267" r:id="rId24"/>
    <p:sldId id="290" r:id="rId25"/>
    <p:sldId id="292" r:id="rId26"/>
    <p:sldId id="263" r:id="rId27"/>
    <p:sldId id="270" r:id="rId28"/>
    <p:sldId id="299" r:id="rId29"/>
    <p:sldId id="300" r:id="rId30"/>
    <p:sldId id="302" r:id="rId31"/>
    <p:sldId id="301" r:id="rId32"/>
    <p:sldId id="303" r:id="rId33"/>
    <p:sldId id="304" r:id="rId34"/>
    <p:sldId id="296" r:id="rId35"/>
    <p:sldId id="295" r:id="rId36"/>
    <p:sldId id="273" r:id="rId37"/>
    <p:sldId id="305" r:id="rId38"/>
    <p:sldId id="297" r:id="rId39"/>
    <p:sldId id="307" r:id="rId40"/>
    <p:sldId id="308" r:id="rId41"/>
    <p:sldId id="274" r:id="rId42"/>
    <p:sldId id="311" r:id="rId43"/>
    <p:sldId id="309" r:id="rId44"/>
    <p:sldId id="31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3800B6"/>
    <a:srgbClr val="674CFF"/>
    <a:srgbClr val="4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EU</c:v>
                </c:pt>
              </c:strCache>
            </c:strRef>
          </c:tx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27.093350000000001</c:v>
                </c:pt>
                <c:pt idx="1">
                  <c:v>27.854500000000009</c:v>
                </c:pt>
                <c:pt idx="2">
                  <c:v>28.621079999999999</c:v>
                </c:pt>
                <c:pt idx="3">
                  <c:v>29.133649999999999</c:v>
                </c:pt>
                <c:pt idx="4">
                  <c:v>29.718679999999999</c:v>
                </c:pt>
                <c:pt idx="5">
                  <c:v>30.547969999999999</c:v>
                </c:pt>
                <c:pt idx="6">
                  <c:v>31.31268</c:v>
                </c:pt>
                <c:pt idx="7">
                  <c:v>31.84169</c:v>
                </c:pt>
                <c:pt idx="8">
                  <c:v>32.656039999999997</c:v>
                </c:pt>
                <c:pt idx="9">
                  <c:v>33.446540000000013</c:v>
                </c:pt>
                <c:pt idx="10">
                  <c:v>34.062449999999998</c:v>
                </c:pt>
                <c:pt idx="11">
                  <c:v>34.993000000000002</c:v>
                </c:pt>
                <c:pt idx="12">
                  <c:v>35.786520000000003</c:v>
                </c:pt>
                <c:pt idx="13">
                  <c:v>36.230240000000002</c:v>
                </c:pt>
                <c:pt idx="14">
                  <c:v>36.967140000000001</c:v>
                </c:pt>
                <c:pt idx="15">
                  <c:v>37.38926</c:v>
                </c:pt>
                <c:pt idx="16">
                  <c:v>37.92765</c:v>
                </c:pt>
                <c:pt idx="17">
                  <c:v>38.850180000000002</c:v>
                </c:pt>
                <c:pt idx="18">
                  <c:v>39.309890000000003</c:v>
                </c:pt>
                <c:pt idx="19">
                  <c:v>39.817709999999998</c:v>
                </c:pt>
                <c:pt idx="20">
                  <c:v>40.077669999999998</c:v>
                </c:pt>
                <c:pt idx="21">
                  <c:v>40.63991</c:v>
                </c:pt>
                <c:pt idx="22">
                  <c:v>41.144489999999998</c:v>
                </c:pt>
                <c:pt idx="23">
                  <c:v>41.796420000000012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27.6614</c:v>
                </c:pt>
                <c:pt idx="1">
                  <c:v>28.49464</c:v>
                </c:pt>
                <c:pt idx="2">
                  <c:v>29.122340000000001</c:v>
                </c:pt>
                <c:pt idx="3">
                  <c:v>29.632010000000001</c:v>
                </c:pt>
                <c:pt idx="4">
                  <c:v>30.23216</c:v>
                </c:pt>
                <c:pt idx="5">
                  <c:v>31.146820000000009</c:v>
                </c:pt>
                <c:pt idx="6">
                  <c:v>32.293950000000002</c:v>
                </c:pt>
                <c:pt idx="7">
                  <c:v>32.625050000000002</c:v>
                </c:pt>
                <c:pt idx="8">
                  <c:v>32.685499999999998</c:v>
                </c:pt>
                <c:pt idx="9">
                  <c:v>33.055480000000003</c:v>
                </c:pt>
                <c:pt idx="10">
                  <c:v>33.769449999999999</c:v>
                </c:pt>
                <c:pt idx="11">
                  <c:v>35.232980000000012</c:v>
                </c:pt>
                <c:pt idx="12">
                  <c:v>36.217200000000012</c:v>
                </c:pt>
                <c:pt idx="13">
                  <c:v>35.958940000000013</c:v>
                </c:pt>
                <c:pt idx="14">
                  <c:v>36.657339999999998</c:v>
                </c:pt>
                <c:pt idx="15">
                  <c:v>36.465310000000002</c:v>
                </c:pt>
                <c:pt idx="16">
                  <c:v>36.77561</c:v>
                </c:pt>
                <c:pt idx="17">
                  <c:v>37.635740000000013</c:v>
                </c:pt>
                <c:pt idx="18">
                  <c:v>37.949629999999999</c:v>
                </c:pt>
                <c:pt idx="19">
                  <c:v>37.745460000000001</c:v>
                </c:pt>
                <c:pt idx="20">
                  <c:v>37.198050000000002</c:v>
                </c:pt>
                <c:pt idx="21">
                  <c:v>37.645589999999999</c:v>
                </c:pt>
                <c:pt idx="22">
                  <c:v>37.850250000000003</c:v>
                </c:pt>
                <c:pt idx="23">
                  <c:v>37.955370000000002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35.178809999999999</c:v>
                </c:pt>
                <c:pt idx="1">
                  <c:v>35.767029999999998</c:v>
                </c:pt>
                <c:pt idx="2">
                  <c:v>36.73912</c:v>
                </c:pt>
                <c:pt idx="3">
                  <c:v>37.300540000000012</c:v>
                </c:pt>
                <c:pt idx="4">
                  <c:v>37.426080000000013</c:v>
                </c:pt>
                <c:pt idx="5">
                  <c:v>37.950009999999999</c:v>
                </c:pt>
                <c:pt idx="6">
                  <c:v>38.488040000000012</c:v>
                </c:pt>
                <c:pt idx="7">
                  <c:v>38.898470000000003</c:v>
                </c:pt>
                <c:pt idx="8">
                  <c:v>39.343339999999998</c:v>
                </c:pt>
                <c:pt idx="9">
                  <c:v>40.524640000000012</c:v>
                </c:pt>
                <c:pt idx="10">
                  <c:v>40.53481</c:v>
                </c:pt>
                <c:pt idx="11">
                  <c:v>41.0901</c:v>
                </c:pt>
                <c:pt idx="12">
                  <c:v>41.24785</c:v>
                </c:pt>
                <c:pt idx="13">
                  <c:v>42.10698</c:v>
                </c:pt>
                <c:pt idx="14">
                  <c:v>42.84355</c:v>
                </c:pt>
                <c:pt idx="15">
                  <c:v>43.475149999999999</c:v>
                </c:pt>
                <c:pt idx="16">
                  <c:v>44.703280000000007</c:v>
                </c:pt>
                <c:pt idx="17">
                  <c:v>45.650329999999997</c:v>
                </c:pt>
                <c:pt idx="18">
                  <c:v>46.541260000000001</c:v>
                </c:pt>
                <c:pt idx="19">
                  <c:v>47.663469999999997</c:v>
                </c:pt>
                <c:pt idx="20">
                  <c:v>49.086829999999999</c:v>
                </c:pt>
                <c:pt idx="21">
                  <c:v>50.374310000000001</c:v>
                </c:pt>
                <c:pt idx="22">
                  <c:v>51.203020000000002</c:v>
                </c:pt>
                <c:pt idx="23">
                  <c:v>51.683639999999997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392624"/>
        <c:axId val="152393016"/>
      </c:lineChart>
      <c:catAx>
        <c:axId val="15239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393016"/>
        <c:crosses val="autoZero"/>
        <c:auto val="1"/>
        <c:lblAlgn val="ctr"/>
        <c:lblOffset val="100"/>
        <c:tickLblSkip val="2"/>
        <c:noMultiLvlLbl val="0"/>
      </c:catAx>
      <c:valAx>
        <c:axId val="152393016"/>
        <c:scaling>
          <c:orientation val="minMax"/>
          <c:max val="52.5"/>
          <c:min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2005 $ per hour</a:t>
                </a:r>
              </a:p>
            </c:rich>
          </c:tx>
          <c:layout>
            <c:manualLayout>
              <c:xMode val="edge"/>
              <c:yMode val="edge"/>
              <c:x val="1.54320987654321E-2"/>
              <c:y val="0.31247361058850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2392624"/>
        <c:crosses val="autoZero"/>
        <c:crossBetween val="between"/>
        <c:majorUnit val="2.5"/>
      </c:valAx>
    </c:plotArea>
    <c:legend>
      <c:legendPos val="r"/>
      <c:layout>
        <c:manualLayout>
          <c:xMode val="edge"/>
          <c:yMode val="edge"/>
          <c:x val="0.78104133858267699"/>
          <c:y val="0.64990892531876099"/>
          <c:w val="0.16062532808398899"/>
          <c:h val="0.195628415300546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imes"/>
          <a:cs typeface="Times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Sheet5!$C$1</c:f>
              <c:strCache>
                <c:ptCount val="1"/>
              </c:strCache>
            </c:strRef>
          </c:tx>
          <c:invertIfNegative val="0"/>
          <c:cat>
            <c:strRef>
              <c:f>Sheet5!$A$2:$A$16</c:f>
              <c:strCache>
                <c:ptCount val="15"/>
                <c:pt idx="0">
                  <c:v>Japan</c:v>
                </c:pt>
                <c:pt idx="1">
                  <c:v>Italy</c:v>
                </c:pt>
                <c:pt idx="2">
                  <c:v>Germany</c:v>
                </c:pt>
                <c:pt idx="3">
                  <c:v>France</c:v>
                </c:pt>
                <c:pt idx="4">
                  <c:v>Denmark</c:v>
                </c:pt>
                <c:pt idx="5">
                  <c:v>Belgium</c:v>
                </c:pt>
                <c:pt idx="6">
                  <c:v>Austria</c:v>
                </c:pt>
                <c:pt idx="7">
                  <c:v>United States</c:v>
                </c:pt>
                <c:pt idx="8">
                  <c:v>Netherlands</c:v>
                </c:pt>
                <c:pt idx="9">
                  <c:v>Australia</c:v>
                </c:pt>
                <c:pt idx="10">
                  <c:v>Spain </c:v>
                </c:pt>
                <c:pt idx="11">
                  <c:v>United Kingdom</c:v>
                </c:pt>
                <c:pt idx="12">
                  <c:v>Sweden</c:v>
                </c:pt>
                <c:pt idx="13">
                  <c:v>Finland</c:v>
                </c:pt>
                <c:pt idx="14">
                  <c:v>Ireland</c:v>
                </c:pt>
              </c:strCache>
            </c:strRef>
          </c:cat>
          <c:val>
            <c:numRef>
              <c:f>Sheet5!$C$2:$C$16</c:f>
            </c:numRef>
          </c:val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GDP/Hour</c:v>
                </c:pt>
              </c:strCache>
            </c:strRef>
          </c:tx>
          <c:spPr>
            <a:pattFill prst="dashDnDiag">
              <a:fgClr>
                <a:schemeClr val="dk1">
                  <a:tint val="78000"/>
                </a:schemeClr>
              </a:fgClr>
              <a:bgClr>
                <a:prstClr val="white"/>
              </a:bgClr>
            </a:pattFill>
            <a:ln w="6350">
              <a:solidFill>
                <a:schemeClr val="tx1"/>
              </a:solidFill>
            </a:ln>
          </c:spPr>
          <c:invertIfNegative val="0"/>
          <c:cat>
            <c:strRef>
              <c:f>Sheet5!$A$2:$A$16</c:f>
              <c:strCache>
                <c:ptCount val="15"/>
                <c:pt idx="0">
                  <c:v>Japan</c:v>
                </c:pt>
                <c:pt idx="1">
                  <c:v>Italy</c:v>
                </c:pt>
                <c:pt idx="2">
                  <c:v>Germany</c:v>
                </c:pt>
                <c:pt idx="3">
                  <c:v>France</c:v>
                </c:pt>
                <c:pt idx="4">
                  <c:v>Denmark</c:v>
                </c:pt>
                <c:pt idx="5">
                  <c:v>Belgium</c:v>
                </c:pt>
                <c:pt idx="6">
                  <c:v>Austria</c:v>
                </c:pt>
                <c:pt idx="7">
                  <c:v>United States</c:v>
                </c:pt>
                <c:pt idx="8">
                  <c:v>Netherlands</c:v>
                </c:pt>
                <c:pt idx="9">
                  <c:v>Australia</c:v>
                </c:pt>
                <c:pt idx="10">
                  <c:v>Spain </c:v>
                </c:pt>
                <c:pt idx="11">
                  <c:v>United Kingdom</c:v>
                </c:pt>
                <c:pt idx="12">
                  <c:v>Sweden</c:v>
                </c:pt>
                <c:pt idx="13">
                  <c:v>Finland</c:v>
                </c:pt>
                <c:pt idx="14">
                  <c:v>Ireland</c:v>
                </c:pt>
              </c:strCache>
            </c:strRef>
          </c:cat>
          <c:val>
            <c:numRef>
              <c:f>Sheet5!$D$2:$D$16</c:f>
              <c:numCache>
                <c:formatCode>0.0%</c:formatCode>
                <c:ptCount val="15"/>
                <c:pt idx="0">
                  <c:v>0.19320979414711001</c:v>
                </c:pt>
                <c:pt idx="1">
                  <c:v>8.5489049113443696E-2</c:v>
                </c:pt>
                <c:pt idx="2">
                  <c:v>0.216666498736031</c:v>
                </c:pt>
                <c:pt idx="3">
                  <c:v>0.22281800804392601</c:v>
                </c:pt>
                <c:pt idx="4">
                  <c:v>0.15148470809938999</c:v>
                </c:pt>
                <c:pt idx="5">
                  <c:v>0.13809730592115099</c:v>
                </c:pt>
                <c:pt idx="6">
                  <c:v>0.23087336030021399</c:v>
                </c:pt>
                <c:pt idx="7">
                  <c:v>0.25702821832306</c:v>
                </c:pt>
                <c:pt idx="8">
                  <c:v>0.18386892963647999</c:v>
                </c:pt>
                <c:pt idx="9">
                  <c:v>0.21628892345519199</c:v>
                </c:pt>
                <c:pt idx="10">
                  <c:v>4.7302316486559297E-2</c:v>
                </c:pt>
                <c:pt idx="11">
                  <c:v>0.29629930764194301</c:v>
                </c:pt>
                <c:pt idx="12">
                  <c:v>0.32404481210518898</c:v>
                </c:pt>
                <c:pt idx="13">
                  <c:v>0.29690087521386999</c:v>
                </c:pt>
                <c:pt idx="14">
                  <c:v>0.49779270961677702</c:v>
                </c:pt>
              </c:numCache>
            </c:numRef>
          </c:val>
        </c:ser>
        <c:ser>
          <c:idx val="3"/>
          <c:order val="3"/>
          <c:tx>
            <c:strRef>
              <c:f>Sheet5!$E$1</c:f>
              <c:strCache>
                <c:ptCount val="1"/>
                <c:pt idx="0">
                  <c:v>Employment/Population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c:spPr>
          <c:invertIfNegative val="0"/>
          <c:cat>
            <c:strRef>
              <c:f>Sheet5!$A$2:$A$16</c:f>
              <c:strCache>
                <c:ptCount val="15"/>
                <c:pt idx="0">
                  <c:v>Japan</c:v>
                </c:pt>
                <c:pt idx="1">
                  <c:v>Italy</c:v>
                </c:pt>
                <c:pt idx="2">
                  <c:v>Germany</c:v>
                </c:pt>
                <c:pt idx="3">
                  <c:v>France</c:v>
                </c:pt>
                <c:pt idx="4">
                  <c:v>Denmark</c:v>
                </c:pt>
                <c:pt idx="5">
                  <c:v>Belgium</c:v>
                </c:pt>
                <c:pt idx="6">
                  <c:v>Austria</c:v>
                </c:pt>
                <c:pt idx="7">
                  <c:v>United States</c:v>
                </c:pt>
                <c:pt idx="8">
                  <c:v>Netherlands</c:v>
                </c:pt>
                <c:pt idx="9">
                  <c:v>Australia</c:v>
                </c:pt>
                <c:pt idx="10">
                  <c:v>Spain </c:v>
                </c:pt>
                <c:pt idx="11">
                  <c:v>United Kingdom</c:v>
                </c:pt>
                <c:pt idx="12">
                  <c:v>Sweden</c:v>
                </c:pt>
                <c:pt idx="13">
                  <c:v>Finland</c:v>
                </c:pt>
                <c:pt idx="14">
                  <c:v>Ireland</c:v>
                </c:pt>
              </c:strCache>
            </c:strRef>
          </c:cat>
          <c:val>
            <c:numRef>
              <c:f>Sheet5!$E$2:$E$16</c:f>
              <c:numCache>
                <c:formatCode>0.0%</c:formatCode>
                <c:ptCount val="15"/>
                <c:pt idx="0">
                  <c:v>-3.9006485745275897E-2</c:v>
                </c:pt>
                <c:pt idx="1">
                  <c:v>9.1796403571974994E-2</c:v>
                </c:pt>
                <c:pt idx="2">
                  <c:v>2.8161041131427401E-2</c:v>
                </c:pt>
                <c:pt idx="3">
                  <c:v>5.8041628314792502E-2</c:v>
                </c:pt>
                <c:pt idx="4">
                  <c:v>5.84917382823874E-2</c:v>
                </c:pt>
                <c:pt idx="5">
                  <c:v>7.9647582382265394E-2</c:v>
                </c:pt>
                <c:pt idx="6">
                  <c:v>4.85131146298029E-2</c:v>
                </c:pt>
                <c:pt idx="7">
                  <c:v>2.49717057828878E-2</c:v>
                </c:pt>
                <c:pt idx="8">
                  <c:v>0.12094714770597199</c:v>
                </c:pt>
                <c:pt idx="9">
                  <c:v>0.108126799907567</c:v>
                </c:pt>
                <c:pt idx="10">
                  <c:v>0.25836827223585601</c:v>
                </c:pt>
                <c:pt idx="11">
                  <c:v>8.3352258309482896E-2</c:v>
                </c:pt>
                <c:pt idx="12">
                  <c:v>5.11019686694692E-2</c:v>
                </c:pt>
                <c:pt idx="13">
                  <c:v>0.15312526690009701</c:v>
                </c:pt>
                <c:pt idx="14">
                  <c:v>0.33834429634492802</c:v>
                </c:pt>
              </c:numCache>
            </c:numRef>
          </c:val>
        </c:ser>
        <c:ser>
          <c:idx val="4"/>
          <c:order val="4"/>
          <c:tx>
            <c:strRef>
              <c:f>Sheet5!$F$1</c:f>
              <c:strCache>
                <c:ptCount val="1"/>
                <c:pt idx="0">
                  <c:v>Hour Worked/Employee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6350" cmpd="sng"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cat>
            <c:strRef>
              <c:f>Sheet5!$A$2:$A$16</c:f>
              <c:strCache>
                <c:ptCount val="15"/>
                <c:pt idx="0">
                  <c:v>Japan</c:v>
                </c:pt>
                <c:pt idx="1">
                  <c:v>Italy</c:v>
                </c:pt>
                <c:pt idx="2">
                  <c:v>Germany</c:v>
                </c:pt>
                <c:pt idx="3">
                  <c:v>France</c:v>
                </c:pt>
                <c:pt idx="4">
                  <c:v>Denmark</c:v>
                </c:pt>
                <c:pt idx="5">
                  <c:v>Belgium</c:v>
                </c:pt>
                <c:pt idx="6">
                  <c:v>Austria</c:v>
                </c:pt>
                <c:pt idx="7">
                  <c:v>United States</c:v>
                </c:pt>
                <c:pt idx="8">
                  <c:v>Netherlands</c:v>
                </c:pt>
                <c:pt idx="9">
                  <c:v>Australia</c:v>
                </c:pt>
                <c:pt idx="10">
                  <c:v>Spain </c:v>
                </c:pt>
                <c:pt idx="11">
                  <c:v>United Kingdom</c:v>
                </c:pt>
                <c:pt idx="12">
                  <c:v>Sweden</c:v>
                </c:pt>
                <c:pt idx="13">
                  <c:v>Finland</c:v>
                </c:pt>
                <c:pt idx="14">
                  <c:v>Ireland</c:v>
                </c:pt>
              </c:strCache>
            </c:strRef>
          </c:cat>
          <c:val>
            <c:numRef>
              <c:f>Sheet5!$F$2:$F$16</c:f>
              <c:numCache>
                <c:formatCode>0.0%</c:formatCode>
                <c:ptCount val="15"/>
                <c:pt idx="0">
                  <c:v>-3.8280397963247503E-2</c:v>
                </c:pt>
                <c:pt idx="1">
                  <c:v>-2.2735340038848799E-2</c:v>
                </c:pt>
                <c:pt idx="2">
                  <c:v>-8.1450184398378894E-2</c:v>
                </c:pt>
                <c:pt idx="3">
                  <c:v>-9.1483074499591699E-2</c:v>
                </c:pt>
                <c:pt idx="4">
                  <c:v>1.32879718530322E-2</c:v>
                </c:pt>
                <c:pt idx="5">
                  <c:v>9.2132235885941608E-3</c:v>
                </c:pt>
                <c:pt idx="6">
                  <c:v>-1.9581029460962501E-2</c:v>
                </c:pt>
                <c:pt idx="7">
                  <c:v>-1.8556257170758001E-2</c:v>
                </c:pt>
                <c:pt idx="8">
                  <c:v>-3.7727865438309603E-2</c:v>
                </c:pt>
                <c:pt idx="9">
                  <c:v>-4.5150632678414598E-2</c:v>
                </c:pt>
                <c:pt idx="10">
                  <c:v>8.5462827456229493E-3</c:v>
                </c:pt>
                <c:pt idx="11">
                  <c:v>-3.4001272734184497E-2</c:v>
                </c:pt>
                <c:pt idx="12">
                  <c:v>-2.2241331845370998E-2</c:v>
                </c:pt>
                <c:pt idx="13">
                  <c:v>-3.7957359797463501E-2</c:v>
                </c:pt>
                <c:pt idx="14">
                  <c:v>-0.13573395304102701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391448"/>
        <c:axId val="152246736"/>
      </c:barChart>
      <c:lineChart>
        <c:grouping val="standar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GDP p.Capita</c:v>
                </c:pt>
              </c:strCache>
            </c:strRef>
          </c:tx>
          <c:spPr>
            <a:ln w="15875" cmpd="sng">
              <a:solidFill>
                <a:schemeClr val="tx1"/>
              </a:solidFill>
            </a:ln>
            <a:effectLst>
              <a:glow rad="12700">
                <a:schemeClr val="bg1">
                  <a:alpha val="91000"/>
                </a:schemeClr>
              </a:glow>
            </a:effectLst>
          </c:spPr>
          <c:marker>
            <c:symbol val="none"/>
          </c:marker>
          <c:cat>
            <c:strRef>
              <c:f>Sheet5!$A$2:$A$16</c:f>
              <c:strCache>
                <c:ptCount val="15"/>
                <c:pt idx="0">
                  <c:v>Japan</c:v>
                </c:pt>
                <c:pt idx="1">
                  <c:v>Italy</c:v>
                </c:pt>
                <c:pt idx="2">
                  <c:v>Germany</c:v>
                </c:pt>
                <c:pt idx="3">
                  <c:v>France</c:v>
                </c:pt>
                <c:pt idx="4">
                  <c:v>Denmark</c:v>
                </c:pt>
                <c:pt idx="5">
                  <c:v>Belgium</c:v>
                </c:pt>
                <c:pt idx="6">
                  <c:v>Austria</c:v>
                </c:pt>
                <c:pt idx="7">
                  <c:v>United States</c:v>
                </c:pt>
                <c:pt idx="8">
                  <c:v>Netherlands</c:v>
                </c:pt>
                <c:pt idx="9">
                  <c:v>Australia</c:v>
                </c:pt>
                <c:pt idx="10">
                  <c:v>Spain </c:v>
                </c:pt>
                <c:pt idx="11">
                  <c:v>United Kingdom</c:v>
                </c:pt>
                <c:pt idx="12">
                  <c:v>Sweden</c:v>
                </c:pt>
                <c:pt idx="13">
                  <c:v>Finland</c:v>
                </c:pt>
                <c:pt idx="14">
                  <c:v>Ireland</c:v>
                </c:pt>
              </c:strCache>
            </c:strRef>
          </c:cat>
          <c:val>
            <c:numRef>
              <c:f>Sheet5!$B$2:$B$16</c:f>
              <c:numCache>
                <c:formatCode>0.0%</c:formatCode>
                <c:ptCount val="15"/>
                <c:pt idx="0">
                  <c:v>0.115922910438586</c:v>
                </c:pt>
                <c:pt idx="1">
                  <c:v>0.15455011264657001</c:v>
                </c:pt>
                <c:pt idx="2">
                  <c:v>0.16337735546908</c:v>
                </c:pt>
                <c:pt idx="3">
                  <c:v>0.18937656185912699</c:v>
                </c:pt>
                <c:pt idx="4">
                  <c:v>0.223264418234809</c:v>
                </c:pt>
                <c:pt idx="5">
                  <c:v>0.22695811189201101</c:v>
                </c:pt>
                <c:pt idx="6">
                  <c:v>0.25980544546905499</c:v>
                </c:pt>
                <c:pt idx="7">
                  <c:v>0.26344366693519</c:v>
                </c:pt>
                <c:pt idx="8">
                  <c:v>0.267088211904142</c:v>
                </c:pt>
                <c:pt idx="9">
                  <c:v>0.27926509068434402</c:v>
                </c:pt>
                <c:pt idx="10">
                  <c:v>0.31421687146803901</c:v>
                </c:pt>
                <c:pt idx="11">
                  <c:v>0.345650293217241</c:v>
                </c:pt>
                <c:pt idx="12">
                  <c:v>0.35290544892928699</c:v>
                </c:pt>
                <c:pt idx="13">
                  <c:v>0.41206878231650301</c:v>
                </c:pt>
                <c:pt idx="14">
                  <c:v>0.70040305292067895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91448"/>
        <c:axId val="152246736"/>
      </c:lineChart>
      <c:catAx>
        <c:axId val="152391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52246736"/>
        <c:crosses val="autoZero"/>
        <c:auto val="1"/>
        <c:lblAlgn val="ctr"/>
        <c:lblOffset val="100"/>
        <c:noMultiLvlLbl val="0"/>
      </c:catAx>
      <c:valAx>
        <c:axId val="152246736"/>
        <c:scaling>
          <c:orientation val="minMax"/>
          <c:max val="0.85"/>
          <c:min val="-0.2"/>
        </c:scaling>
        <c:delete val="0"/>
        <c:axPos val="l"/>
        <c:numFmt formatCode="0%" sourceLinked="0"/>
        <c:majorTickMark val="out"/>
        <c:minorTickMark val="none"/>
        <c:tickLblPos val="nextTo"/>
        <c:crossAx val="152391448"/>
        <c:crosses val="autoZero"/>
        <c:crossBetween val="between"/>
        <c:majorUnit val="0.1"/>
      </c:valAx>
    </c:plotArea>
    <c:legend>
      <c:legendPos val="l"/>
      <c:layout>
        <c:manualLayout>
          <c:xMode val="edge"/>
          <c:yMode val="edge"/>
          <c:x val="0.126254550842435"/>
          <c:y val="8.2078784580700295E-2"/>
          <c:w val="0.360493827160494"/>
          <c:h val="0.25250582030829699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/>
          <a:cs typeface="Times New Roman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21116457664999"/>
          <c:y val="2.3605606573223799E-2"/>
          <c:w val="0.64834852240692098"/>
          <c:h val="0.9261390682858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Sheet2!$A$2:$A$23</c:f>
              <c:strCache>
                <c:ptCount val="22"/>
                <c:pt idx="0">
                  <c:v>Basic Metals And Fabricated Metal Products</c:v>
                </c:pt>
                <c:pt idx="1">
                  <c:v>Wood And Products Of Wood And Cork</c:v>
                </c:pt>
                <c:pt idx="2">
                  <c:v>Textiles, Leather And Footwear</c:v>
                </c:pt>
                <c:pt idx="3">
                  <c:v>Rubber and Plastic Products</c:v>
                </c:pt>
                <c:pt idx="4">
                  <c:v>Hotels And Restaurants</c:v>
                </c:pt>
                <c:pt idx="5">
                  <c:v>Wholesale and Retail Trade</c:v>
                </c:pt>
                <c:pt idx="6">
                  <c:v>Paper, Printing And Publishing</c:v>
                </c:pt>
                <c:pt idx="7">
                  <c:v>Mining And Quarrying</c:v>
                </c:pt>
                <c:pt idx="8">
                  <c:v>Machinery And Equipment, N.E.C.</c:v>
                </c:pt>
                <c:pt idx="9">
                  <c:v>Food Products, Beverages And Tobacco</c:v>
                </c:pt>
                <c:pt idx="10">
                  <c:v>Coke, petroleum products and nuclear fuel</c:v>
                </c:pt>
                <c:pt idx="11">
                  <c:v>Other Business Service Activities</c:v>
                </c:pt>
                <c:pt idx="12">
                  <c:v>Transport And Storage</c:v>
                </c:pt>
                <c:pt idx="13">
                  <c:v>Post And Telecommunications</c:v>
                </c:pt>
                <c:pt idx="14">
                  <c:v>Electrical, Optical &amp; Medical Equipment</c:v>
                </c:pt>
                <c:pt idx="15">
                  <c:v>Financial Intermediation</c:v>
                </c:pt>
                <c:pt idx="16">
                  <c:v>Other Manufacturing &amp; Recycling</c:v>
                </c:pt>
                <c:pt idx="17">
                  <c:v>Automotive</c:v>
                </c:pt>
                <c:pt idx="18">
                  <c:v>Construction</c:v>
                </c:pt>
                <c:pt idx="19">
                  <c:v>Electricity, Gas AndWater Supply</c:v>
                </c:pt>
                <c:pt idx="20">
                  <c:v>Chemicals (inc. Pharma)</c:v>
                </c:pt>
                <c:pt idx="21">
                  <c:v>Agriculture, Hunting, Forestry And Fishing</c:v>
                </c:pt>
              </c:strCache>
            </c:strRef>
          </c:cat>
          <c:val>
            <c:numRef>
              <c:f>Sheet2!$B$2:$B$23</c:f>
              <c:numCache>
                <c:formatCode>0.0%</c:formatCode>
                <c:ptCount val="22"/>
                <c:pt idx="0">
                  <c:v>1.5951300000000002E-2</c:v>
                </c:pt>
                <c:pt idx="1">
                  <c:v>1.7316600000000001E-2</c:v>
                </c:pt>
                <c:pt idx="2">
                  <c:v>1.9923099999999999E-2</c:v>
                </c:pt>
                <c:pt idx="3">
                  <c:v>2.1288000000000001E-2</c:v>
                </c:pt>
                <c:pt idx="4">
                  <c:v>2.5181499999999999E-2</c:v>
                </c:pt>
                <c:pt idx="5">
                  <c:v>3.0577699999999999E-2</c:v>
                </c:pt>
                <c:pt idx="6">
                  <c:v>3.1629900000000002E-2</c:v>
                </c:pt>
                <c:pt idx="7">
                  <c:v>3.1971899999999998E-2</c:v>
                </c:pt>
                <c:pt idx="8">
                  <c:v>3.22688E-2</c:v>
                </c:pt>
                <c:pt idx="9">
                  <c:v>3.7775299999999998E-2</c:v>
                </c:pt>
                <c:pt idx="10">
                  <c:v>4.4173700000000003E-2</c:v>
                </c:pt>
                <c:pt idx="11">
                  <c:v>4.6937399999999997E-2</c:v>
                </c:pt>
                <c:pt idx="12">
                  <c:v>4.8918999999999997E-2</c:v>
                </c:pt>
                <c:pt idx="13">
                  <c:v>5.2193000000000003E-2</c:v>
                </c:pt>
                <c:pt idx="14">
                  <c:v>6.17739E-2</c:v>
                </c:pt>
                <c:pt idx="15">
                  <c:v>6.3078099999999998E-2</c:v>
                </c:pt>
                <c:pt idx="16">
                  <c:v>6.5138699999999994E-2</c:v>
                </c:pt>
                <c:pt idx="17">
                  <c:v>6.5289799999999995E-2</c:v>
                </c:pt>
                <c:pt idx="18">
                  <c:v>6.8036899999999997E-2</c:v>
                </c:pt>
                <c:pt idx="19">
                  <c:v>7.8676200000000002E-2</c:v>
                </c:pt>
                <c:pt idx="20">
                  <c:v>9.0327400000000002E-2</c:v>
                </c:pt>
                <c:pt idx="21">
                  <c:v>9.2257400000000003E-2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245952"/>
        <c:axId val="190247232"/>
      </c:barChart>
      <c:catAx>
        <c:axId val="152245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90247232"/>
        <c:crosses val="autoZero"/>
        <c:auto val="1"/>
        <c:lblAlgn val="ctr"/>
        <c:lblOffset val="100"/>
        <c:noMultiLvlLbl val="0"/>
      </c:catAx>
      <c:valAx>
        <c:axId val="190247232"/>
        <c:scaling>
          <c:orientation val="minMax"/>
          <c:min val="0"/>
        </c:scaling>
        <c:delete val="0"/>
        <c:axPos val="b"/>
        <c:majorGridlines>
          <c:spPr>
            <a:ln w="9525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0.0%" sourceLinked="0"/>
        <c:majorTickMark val="out"/>
        <c:minorTickMark val="none"/>
        <c:tickLblPos val="nextTo"/>
        <c:crossAx val="152245952"/>
        <c:crosses val="autoZero"/>
        <c:crossBetween val="between"/>
        <c:majorUnit val="2.5000000000000001E-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/>
          <a:cs typeface="Times New Roman"/>
        </a:defRPr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F951F-5408-D441-9F11-DC1E9AE7904E}" type="datetimeFigureOut">
              <a:t>13/03/2015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9CEC7-A52B-CA4E-90D8-CBFABF114E8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5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EBD5-1F55-9F43-93B8-78F630787DB8}" type="datetimeFigureOut">
              <a:t>13/03/2015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6F47-3567-3D4F-966D-555EE685880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5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6F47-3567-3D4F-966D-555EE685880B}" type="slidenum"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2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A209-6949-264C-B348-0E37C4BFE970}" type="datetimeFigureOut">
              <a:t>13/03/2015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520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A209-6949-264C-B348-0E37C4BFE970}" type="datetimeFigureOut">
              <a:t>13/03/2015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4F81-2BE9-9B44-9DE7-B00BDBEF2DE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5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A209-6949-264C-B348-0E37C4BFE970}" type="datetimeFigureOut">
              <a:t>13/03/2015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4F81-2BE9-9B44-9DE7-B00BDBEF2DE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2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295400" y="990600"/>
            <a:ext cx="8001000" cy="46482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676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IT Police,  July 06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213A3E-8FE7-4A50-8BD6-3CFCDC0BCC0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369-87F4-4558-B3CF-EB93F5DE7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271-B555-4D34-86AD-ABFC671B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6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369-87F4-4558-B3CF-EB93F5DE7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271-B555-4D34-86AD-ABFC671B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2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369-87F4-4558-B3CF-EB93F5DE7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271-B555-4D34-86AD-ABFC671B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8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369-87F4-4558-B3CF-EB93F5DE7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271-B555-4D34-86AD-ABFC671B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02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369-87F4-4558-B3CF-EB93F5DE7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271-B555-4D34-86AD-ABFC671B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2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369-87F4-4558-B3CF-EB93F5DE7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271-B555-4D34-86AD-ABFC671B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0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369-87F4-4558-B3CF-EB93F5DE7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271-B555-4D34-86AD-ABFC671B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A209-6949-264C-B348-0E37C4BFE970}" type="datetimeFigureOut">
              <a:t>13/03/2015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4F81-2BE9-9B44-9DE7-B00BDBEF2DE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05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369-87F4-4558-B3CF-EB93F5DE7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271-B555-4D34-86AD-ABFC671B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91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369-87F4-4558-B3CF-EB93F5DE7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271-B555-4D34-86AD-ABFC671B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4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369-87F4-4558-B3CF-EB93F5DE7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271-B555-4D34-86AD-ABFC671B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8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9369-87F4-4558-B3CF-EB93F5DE7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9271-B555-4D34-86AD-ABFC671B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6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A209-6949-264C-B348-0E37C4BFE970}" type="datetimeFigureOut">
              <a:t>13/03/2015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4F81-2BE9-9B44-9DE7-B00BDBEF2DE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A209-6949-264C-B348-0E37C4BFE970}" type="datetimeFigureOut">
              <a:t>13/03/2015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4F81-2BE9-9B44-9DE7-B00BDBEF2DE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6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A209-6949-264C-B348-0E37C4BFE970}" type="datetimeFigureOut">
              <a:t>13/03/2015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4F81-2BE9-9B44-9DE7-B00BDBEF2DE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A209-6949-264C-B348-0E37C4BFE970}" type="datetimeFigureOut">
              <a:t>13/03/2015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4F81-2BE9-9B44-9DE7-B00BDBEF2DE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9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A209-6949-264C-B348-0E37C4BFE970}" type="datetimeFigureOut">
              <a:t>13/03/2015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4F81-2BE9-9B44-9DE7-B00BDBEF2DE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2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A209-6949-264C-B348-0E37C4BFE970}" type="datetimeFigureOut">
              <a:t>13/03/2015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4F81-2BE9-9B44-9DE7-B00BDBEF2DE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4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A209-6949-264C-B348-0E37C4BFE970}" type="datetimeFigureOut">
              <a:t>13/03/2015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4F81-2BE9-9B44-9DE7-B00BDBEF2DE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7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00B6"/>
            </a:gs>
            <a:gs pos="100000">
              <a:srgbClr val="3800B6"/>
            </a:gs>
            <a:gs pos="50000">
              <a:schemeClr val="bg1">
                <a:alpha val="50000"/>
              </a:schemeClr>
            </a:gs>
            <a:gs pos="4000">
              <a:schemeClr val="bg1">
                <a:alpha val="20000"/>
              </a:schemeClr>
            </a:gs>
            <a:gs pos="96000">
              <a:schemeClr val="bg1">
                <a:alpha val="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7054A209-6949-264C-B348-0E37C4BFE970}" type="datetimeFigureOut">
              <a:rPr lang="en-US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89D14F81-2BE9-9B44-9DE7-B00BDBEF2DE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19000" t="2000" r="19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4709369-87F4-4558-B3CF-EB93F5DE7A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169271-B555-4D34-86AD-ABFC671B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6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package" Target="../embeddings/Documento_di_Microsoft_Word4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Documento_di_Microsoft_Word5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package" Target="../embeddings/Documento_di_Microsoft_Word6.doc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package" Target="../embeddings/Documento_di_Microsoft_Word8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package" Target="../embeddings/Documento_di_Microsoft_Word9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png"/><Relationship Id="rId4" Type="http://schemas.openxmlformats.org/officeDocument/2006/relationships/package" Target="../embeddings/Documento_di_Microsoft_Word10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png"/><Relationship Id="rId4" Type="http://schemas.openxmlformats.org/officeDocument/2006/relationships/package" Target="../embeddings/Documento_di_Microsoft_Word11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png"/><Relationship Id="rId4" Type="http://schemas.openxmlformats.org/officeDocument/2006/relationships/package" Target="../embeddings/Documento_di_Microsoft_Word12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png"/><Relationship Id="rId4" Type="http://schemas.openxmlformats.org/officeDocument/2006/relationships/package" Target="../embeddings/Documento_di_Microsoft_Word13.doc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png"/><Relationship Id="rId4" Type="http://schemas.openxmlformats.org/officeDocument/2006/relationships/package" Target="../embeddings/Documento_di_Microsoft_Word14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png"/><Relationship Id="rId4" Type="http://schemas.openxmlformats.org/officeDocument/2006/relationships/package" Target="../embeddings/Documento_di_Microsoft_Word15.doc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emf"/><Relationship Id="rId4" Type="http://schemas.openxmlformats.org/officeDocument/2006/relationships/package" Target="../embeddings/Documento_di_Microsoft_Word16.docx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Documento_di_Microsoft_Word3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1271" y="5638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dirty="0">
                <a:solidFill>
                  <a:srgbClr val="1F497D"/>
                </a:solidFill>
                <a:effectLst>
                  <a:reflection endPos="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MILAN 11-14 MARCH 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01" y="228600"/>
            <a:ext cx="9099428" cy="1200329"/>
          </a:xfrm>
          <a:prstGeom prst="rect">
            <a:avLst/>
          </a:prstGeom>
          <a:noFill/>
          <a:effectLst>
            <a:outerShdw blurRad="520700" dist="1092200" dir="6660000" sx="84000" sy="84000" algn="ctr" rotWithShape="0">
              <a:srgbClr val="000000">
                <a:alpha val="97000"/>
              </a:srgbClr>
            </a:outerShdw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SEVENTY-NINTH </a:t>
            </a:r>
            <a:r>
              <a:rPr lang="en-US" sz="3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INTERNATIONAL </a:t>
            </a:r>
          </a:p>
          <a:p>
            <a:pPr algn="ctr" defTabSz="914400"/>
            <a:r>
              <a:rPr lang="en-US" sz="3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ATLANTIC ECONOMIC CONFERENCE</a:t>
            </a:r>
            <a:endParaRPr lang="en-US" sz="36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02" y="1852255"/>
            <a:ext cx="9099428" cy="35702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endParaRPr lang="en-US" sz="2800" dirty="0" smtClean="0">
              <a:solidFill>
                <a:srgbClr val="1F497D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defTabSz="914400"/>
            <a:r>
              <a:rPr lang="en-US" sz="2800" dirty="0" smtClean="0">
                <a:solidFill>
                  <a:srgbClr val="1F497D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INVITED ADDRESS</a:t>
            </a:r>
            <a:endParaRPr lang="en-US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defTabSz="914400">
              <a:lnSpc>
                <a:spcPct val="150000"/>
              </a:lnSpc>
            </a:pPr>
            <a:r>
              <a:rPr lang="en-US" sz="4000" b="1" dirty="0" smtClean="0">
                <a:solidFill>
                  <a:srgbClr val="1F497D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LUIGI ZINGALES</a:t>
            </a:r>
          </a:p>
          <a:p>
            <a:pPr algn="ctr" defTabSz="914400"/>
            <a:r>
              <a:rPr lang="en-US" sz="2400" dirty="0" smtClean="0">
                <a:solidFill>
                  <a:srgbClr val="1F497D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CHICAGO BOOTH SCHOOL OF BUSINESS</a:t>
            </a:r>
          </a:p>
          <a:p>
            <a:pPr algn="ctr" defTabSz="914400">
              <a:lnSpc>
                <a:spcPct val="250000"/>
              </a:lnSpc>
            </a:pPr>
            <a:r>
              <a:rPr lang="en-US" sz="2000" dirty="0" smtClean="0">
                <a:solidFill>
                  <a:srgbClr val="1F497D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“Diagnosing the Italian Disease”</a:t>
            </a:r>
            <a:endParaRPr lang="en-US" sz="2000" dirty="0">
              <a:solidFill>
                <a:prstClr val="black"/>
              </a:solidFill>
            </a:endParaRPr>
          </a:p>
          <a:p>
            <a:pPr defTabSz="914400"/>
            <a:endParaRPr lang="en-US" dirty="0">
              <a:solidFill>
                <a:prstClr val="black"/>
              </a:solidFill>
            </a:endParaRPr>
          </a:p>
          <a:p>
            <a:pPr defTabSz="914400"/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8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Italy’s </a:t>
            </a:r>
            <a:r>
              <a:rPr lang="en-US" sz="2800" b="1" dirty="0"/>
              <a:t>productivity growth gap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049310"/>
              </p:ext>
            </p:extLst>
          </p:nvPr>
        </p:nvGraphicFramePr>
        <p:xfrm>
          <a:off x="75481" y="2011680"/>
          <a:ext cx="9068519" cy="411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Document" r:id="rId4" imgW="5943600" imgH="1968500" progId="Word.Document.12">
                  <p:embed/>
                </p:oleObj>
              </mc:Choice>
              <mc:Fallback>
                <p:oleObj name="Document" r:id="rId4" imgW="5943600" imgH="196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81" y="2011680"/>
                        <a:ext cx="9068519" cy="4114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4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Explanations Based on Traditional Italian Characteristics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“Bad” firm demographic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“Wrong”  sectors and too small a size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Lack of labor flexibility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Government inefficiency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Quality of human capital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Size and Sectors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99399"/>
              </p:ext>
            </p:extLst>
          </p:nvPr>
        </p:nvGraphicFramePr>
        <p:xfrm>
          <a:off x="243840" y="1435100"/>
          <a:ext cx="8937157" cy="508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Document" r:id="rId4" imgW="5942138" imgH="3996068" progId="Word.Document.12">
                  <p:embed/>
                </p:oleObj>
              </mc:Choice>
              <mc:Fallback>
                <p:oleObj name="Document" r:id="rId4" imgW="5942138" imgH="39960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" y="1435100"/>
                        <a:ext cx="8937157" cy="5087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2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Lack of Labor Flexibility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18" y="1417637"/>
            <a:ext cx="7065543" cy="51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Need for Labor Flexibility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94" y="1417637"/>
            <a:ext cx="8993406" cy="513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Table 5. TFP growth and Labor Market Regulation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864728"/>
              </p:ext>
            </p:extLst>
          </p:nvPr>
        </p:nvGraphicFramePr>
        <p:xfrm>
          <a:off x="457202" y="1562536"/>
          <a:ext cx="8429716" cy="4663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Document" r:id="rId4" imgW="5969000" imgH="3302000" progId="Word.Document.12">
                  <p:embed/>
                </p:oleObj>
              </mc:Choice>
              <mc:Fallback>
                <p:oleObj name="Document" r:id="rId4" imgW="5969000" imgH="3302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2" y="1562536"/>
                        <a:ext cx="8429716" cy="4663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6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Government Inefficiency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08" y="1417637"/>
            <a:ext cx="7091460" cy="51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Impact </a:t>
            </a:r>
            <a:r>
              <a:rPr lang="en-US" b="1" dirty="0"/>
              <a:t>of PA on a </a:t>
            </a:r>
            <a:r>
              <a:rPr lang="en-US" b="1" dirty="0" smtClean="0"/>
              <a:t>Sector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period 2000-2007 we count all news regarding a sector in Reuters, Thomson, Bloomberg, FT, WSJ, and Dow Jones (Factiva tag).  </a:t>
            </a:r>
          </a:p>
          <a:p>
            <a:r>
              <a:rPr lang="en-US" dirty="0" smtClean="0"/>
              <a:t>We re-compute from the same sources the news regarding the sector having government as topic. </a:t>
            </a:r>
          </a:p>
          <a:p>
            <a:r>
              <a:rPr lang="en-US" dirty="0" smtClean="0"/>
              <a:t>We take the ratio of the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b="1" dirty="0" smtClean="0"/>
              <a:t>Public </a:t>
            </a:r>
            <a:r>
              <a:rPr lang="en-US" sz="2800" b="1" dirty="0"/>
              <a:t>Sector Dependence Scores (Factiva)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937984"/>
              </p:ext>
            </p:extLst>
          </p:nvPr>
        </p:nvGraphicFramePr>
        <p:xfrm>
          <a:off x="457200" y="1600200"/>
          <a:ext cx="8229600" cy="479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51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Table 6. TFP growth and public sector performance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872869"/>
              </p:ext>
            </p:extLst>
          </p:nvPr>
        </p:nvGraphicFramePr>
        <p:xfrm>
          <a:off x="219515" y="1417640"/>
          <a:ext cx="8700556" cy="5087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Document" r:id="rId4" imgW="7797800" imgH="4559300" progId="Word.Document.12">
                  <p:embed/>
                </p:oleObj>
              </mc:Choice>
              <mc:Fallback>
                <p:oleObj name="Document" r:id="rId4" imgW="7797800" imgH="455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515" y="1417640"/>
                        <a:ext cx="8700556" cy="5087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7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cs typeface="Times New Roman"/>
              </a:rPr>
              <a:t>Diagnosing the Italian Disease</a:t>
            </a:r>
            <a:br>
              <a:rPr lang="en-US" sz="3600" b="1" dirty="0">
                <a:cs typeface="Times New Roman"/>
              </a:rPr>
            </a:br>
            <a:r>
              <a:rPr lang="en-US" sz="2200" dirty="0">
                <a:cs typeface="Times New Roman"/>
              </a:rPr>
              <a:t> </a:t>
            </a:r>
            <a:br>
              <a:rPr lang="en-US" sz="2200" dirty="0">
                <a:cs typeface="Times New Roman"/>
              </a:rPr>
            </a:br>
            <a:r>
              <a:rPr lang="en-US" sz="2200" dirty="0" smtClean="0">
                <a:cs typeface="Times New Roman"/>
              </a:rPr>
              <a:t>December </a:t>
            </a:r>
            <a:r>
              <a:rPr lang="en-US" sz="2200" dirty="0">
                <a:cs typeface="Times New Roman"/>
              </a:rPr>
              <a:t>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394" y="3962608"/>
            <a:ext cx="3438543" cy="109944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Times New Roman"/>
              </a:rPr>
              <a:t>Bruno Pellegrino</a:t>
            </a:r>
          </a:p>
          <a:p>
            <a:r>
              <a:rPr lang="en-US" sz="2400">
                <a:solidFill>
                  <a:schemeClr val="tx1"/>
                </a:solidFill>
                <a:cs typeface="Times New Roman"/>
              </a:rPr>
              <a:t>University of California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66937" y="3962608"/>
            <a:ext cx="3438543" cy="1099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Luigi Zingales</a:t>
            </a:r>
          </a:p>
          <a:p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29324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TFP Growth </a:t>
            </a:r>
            <a:r>
              <a:rPr lang="en-US" b="1" dirty="0"/>
              <a:t>and Human Capital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42919"/>
              </p:ext>
            </p:extLst>
          </p:nvPr>
        </p:nvGraphicFramePr>
        <p:xfrm>
          <a:off x="552450" y="1604963"/>
          <a:ext cx="8177213" cy="396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Document" r:id="rId4" imgW="5942138" imgH="2896852" progId="Word.Document.12">
                  <p:embed/>
                </p:oleObj>
              </mc:Choice>
              <mc:Fallback>
                <p:oleObj name="Document" r:id="rId4" imgW="5942138" imgH="28968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" y="1604963"/>
                        <a:ext cx="8177213" cy="396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4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Trade-Based Explanations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64880" cy="518128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the short term, a decrease in external demand for Italian products can adversely affect productivity through several </a:t>
            </a:r>
            <a:r>
              <a:rPr lang="en-US" dirty="0" smtClean="0"/>
              <a:t>channels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cale effect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Embedded technological progress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Impact on profitability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L</a:t>
            </a:r>
            <a:r>
              <a:rPr lang="en-US" dirty="0" smtClean="0"/>
              <a:t>abor </a:t>
            </a:r>
            <a:r>
              <a:rPr lang="en-US" dirty="0"/>
              <a:t>adjustment costs</a:t>
            </a:r>
            <a:r>
              <a:rPr lang="en-US" dirty="0" smtClean="0"/>
              <a:t>   </a:t>
            </a:r>
          </a:p>
          <a:p>
            <a:r>
              <a:rPr lang="en-US" dirty="0"/>
              <a:t>In the long term, if there is a permanent drop in demand for Italian products, firms will eventually adjust or close.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they adjust, they </a:t>
            </a:r>
            <a:r>
              <a:rPr lang="en-US" dirty="0" smtClean="0"/>
              <a:t>will </a:t>
            </a:r>
            <a:r>
              <a:rPr lang="en-US" dirty="0"/>
              <a:t>be forced to increase productivity.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they close, the least productive firms will close first, increasing the average productivity simply through a compositional effect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Table 8. Capital Accumulation, Firm Size Growth and the Trade Balance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19263"/>
              </p:ext>
            </p:extLst>
          </p:nvPr>
        </p:nvGraphicFramePr>
        <p:xfrm>
          <a:off x="376044" y="1860551"/>
          <a:ext cx="8310757" cy="420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Document" r:id="rId4" imgW="6197600" imgH="3136900" progId="Word.Document.12">
                  <p:embed/>
                </p:oleObj>
              </mc:Choice>
              <mc:Fallback>
                <p:oleObj name="Document" r:id="rId4" imgW="6197600" imgH="313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044" y="1860551"/>
                        <a:ext cx="8310757" cy="4206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7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58" y="274638"/>
            <a:ext cx="8407442" cy="1143002"/>
          </a:xfrm>
        </p:spPr>
        <p:txBody>
          <a:bodyPr>
            <a:noAutofit/>
          </a:bodyPr>
          <a:lstStyle/>
          <a:p>
            <a:r>
              <a:rPr lang="en-US" sz="3200" b="1" dirty="0"/>
              <a:t>Table 9. Productivity growth, Employment Protection, Firm Size and China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911338"/>
              </p:ext>
            </p:extLst>
          </p:nvPr>
        </p:nvGraphicFramePr>
        <p:xfrm>
          <a:off x="279358" y="1417640"/>
          <a:ext cx="8581153" cy="47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Document" r:id="rId4" imgW="5969000" imgH="3289300" progId="Word.Document.12">
                  <p:embed/>
                </p:oleObj>
              </mc:Choice>
              <mc:Fallback>
                <p:oleObj name="Document" r:id="rId4" imgW="5969000" imgH="328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9358" y="1417640"/>
                        <a:ext cx="8581153" cy="472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6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Table 10. Innovation and Foreign Competition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36875"/>
              </p:ext>
            </p:extLst>
          </p:nvPr>
        </p:nvGraphicFramePr>
        <p:xfrm>
          <a:off x="574248" y="1234581"/>
          <a:ext cx="8112552" cy="462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Document" r:id="rId4" imgW="5943600" imgH="3390900" progId="Word.Document.12">
                  <p:embed/>
                </p:oleObj>
              </mc:Choice>
              <mc:Fallback>
                <p:oleObj name="Document" r:id="rId4" imgW="5943600" imgH="339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248" y="1234581"/>
                        <a:ext cx="8112552" cy="4628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7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Figure 5. The ICT Revolution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" b="85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235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Table 11. Productivity growth and ICT capital growth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677070"/>
              </p:ext>
            </p:extLst>
          </p:nvPr>
        </p:nvGraphicFramePr>
        <p:xfrm>
          <a:off x="44790" y="2451930"/>
          <a:ext cx="8642012" cy="216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Document" r:id="rId4" imgW="5943600" imgH="1485900" progId="Word.Document.12">
                  <p:embed/>
                </p:oleObj>
              </mc:Choice>
              <mc:Fallback>
                <p:oleObj name="Document" r:id="rId4" imgW="5943600" imgH="148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90" y="2451930"/>
                        <a:ext cx="8642012" cy="2160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4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Ability to Exploit IT Revolution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Bloom et al. (2012) productivity gap between US and EU due to a combination of IT and management.</a:t>
            </a:r>
          </a:p>
          <a:p>
            <a:r>
              <a:rPr lang="en-US" dirty="0" err="1" smtClean="0"/>
              <a:t>Bresnahan</a:t>
            </a:r>
            <a:r>
              <a:rPr lang="en-US" dirty="0" smtClean="0"/>
              <a:t> et al (2002): complementarities between IT and workplace reorganization.</a:t>
            </a:r>
          </a:p>
          <a:p>
            <a:r>
              <a:rPr lang="en-US" dirty="0" smtClean="0"/>
              <a:t>Institutional </a:t>
            </a:r>
            <a:r>
              <a:rPr lang="en-US" dirty="0"/>
              <a:t>factors </a:t>
            </a:r>
            <a:r>
              <a:rPr lang="en-US" dirty="0" smtClean="0"/>
              <a:t> (size, organization, low labor flexibility, large black market economy) may have prevented Italy from taking full advantage of the </a:t>
            </a:r>
            <a:r>
              <a:rPr lang="en-US" dirty="0"/>
              <a:t>ICT </a:t>
            </a:r>
            <a:r>
              <a:rPr lang="en-US" dirty="0" smtClean="0"/>
              <a:t>revolution.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Networked Readiness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Economic Forum measures “Networked Readiness”:</a:t>
            </a:r>
          </a:p>
          <a:p>
            <a:r>
              <a:rPr lang="en-US" dirty="0" smtClean="0"/>
              <a:t>Networked Readiness Index </a:t>
            </a:r>
            <a:r>
              <a:rPr lang="en-US" dirty="0"/>
              <a:t>=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1/4 </a:t>
            </a:r>
            <a:r>
              <a:rPr lang="en-US" dirty="0"/>
              <a:t>Environment </a:t>
            </a:r>
            <a:r>
              <a:rPr lang="en-US" dirty="0" err="1"/>
              <a:t>subindex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+ </a:t>
            </a:r>
            <a:r>
              <a:rPr lang="en-US" dirty="0"/>
              <a:t>1/4 Readiness </a:t>
            </a:r>
            <a:r>
              <a:rPr lang="en-US" dirty="0" err="1"/>
              <a:t>subindex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+ </a:t>
            </a:r>
            <a:r>
              <a:rPr lang="en-US" dirty="0"/>
              <a:t>1/4 Usage </a:t>
            </a:r>
            <a:r>
              <a:rPr lang="en-US" dirty="0" err="1"/>
              <a:t>subindex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+ </a:t>
            </a:r>
            <a:r>
              <a:rPr lang="en-US" dirty="0"/>
              <a:t>1/4 Impact </a:t>
            </a:r>
            <a:r>
              <a:rPr lang="en-US" dirty="0" err="1"/>
              <a:t>subindex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Networked Readiness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36" y="1404495"/>
            <a:ext cx="7101380" cy="51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GDP </a:t>
            </a:r>
            <a:r>
              <a:rPr lang="en-US" sz="2800" b="1" dirty="0"/>
              <a:t>per Hour Worked (2005 PPP$)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364769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08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ICT Contribution to Growth, by Sector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58" y="1461897"/>
            <a:ext cx="6773769" cy="49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Table 12. Productivity growth, ICT capital and Networked Readiness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455925"/>
              </p:ext>
            </p:extLst>
          </p:nvPr>
        </p:nvGraphicFramePr>
        <p:xfrm>
          <a:off x="38814" y="1661161"/>
          <a:ext cx="9044389" cy="454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Document" r:id="rId4" imgW="5943600" imgH="2984500" progId="Word.Document.12">
                  <p:embed/>
                </p:oleObj>
              </mc:Choice>
              <mc:Fallback>
                <p:oleObj name="Document" r:id="rId4" imgW="5943600" imgH="298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14" y="1661161"/>
                        <a:ext cx="9044389" cy="4541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5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Table 13. Productivity growth, ICT capital, and Networked Readiness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751092"/>
              </p:ext>
            </p:extLst>
          </p:nvPr>
        </p:nvGraphicFramePr>
        <p:xfrm>
          <a:off x="-8069" y="1417638"/>
          <a:ext cx="8694871" cy="45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Document" r:id="rId4" imgW="7442200" imgH="3911600" progId="Word.Document.12">
                  <p:embed/>
                </p:oleObj>
              </mc:Choice>
              <mc:Fallback>
                <p:oleObj name="Document" r:id="rId4" imgW="7442200" imgH="391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069" y="1417638"/>
                        <a:ext cx="8694871" cy="45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4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Network </a:t>
            </a:r>
            <a:r>
              <a:rPr lang="en-US" b="1" dirty="0"/>
              <a:t>R</a:t>
            </a:r>
            <a:r>
              <a:rPr lang="en-US" b="1" dirty="0" smtClean="0"/>
              <a:t>eadiness?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Quality of managers? </a:t>
            </a:r>
          </a:p>
          <a:p>
            <a:pPr lvl="1"/>
            <a:r>
              <a:rPr lang="en-US" dirty="0" smtClean="0"/>
              <a:t>Quality of management schools </a:t>
            </a:r>
          </a:p>
          <a:p>
            <a:pPr lvl="1"/>
            <a:r>
              <a:rPr lang="en-US" dirty="0" smtClean="0"/>
              <a:t>Number of GMAT takes /population</a:t>
            </a:r>
          </a:p>
          <a:p>
            <a:r>
              <a:rPr lang="en-US" dirty="0" smtClean="0"/>
              <a:t>Meritocratic selection:</a:t>
            </a:r>
          </a:p>
          <a:p>
            <a:pPr marL="571500" indent="-571500">
              <a:buAutoNum type="romanLcParenR"/>
            </a:pPr>
            <a:r>
              <a:rPr lang="en-US" dirty="0" smtClean="0"/>
              <a:t>perceived </a:t>
            </a:r>
            <a:r>
              <a:rPr lang="en-US" dirty="0"/>
              <a:t>favoritism in officials’ decision making. </a:t>
            </a:r>
            <a:endParaRPr lang="en-US" dirty="0" smtClean="0"/>
          </a:p>
          <a:p>
            <a:pPr marL="571500" indent="-571500">
              <a:buAutoNum type="romanLcParenR"/>
            </a:pPr>
            <a:r>
              <a:rPr lang="en-US" dirty="0" smtClean="0"/>
              <a:t>the </a:t>
            </a:r>
            <a:r>
              <a:rPr lang="en-US" dirty="0"/>
              <a:t>degree of meritocracy in the selection of private sector managers.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average these two variables to form a proxy for </a:t>
            </a:r>
            <a:r>
              <a:rPr lang="en-US" u="sng" dirty="0" smtClean="0"/>
              <a:t>meritocracy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Meritocracy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68" y="1417637"/>
            <a:ext cx="7143294" cy="51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325562"/>
          </a:xfrm>
        </p:spPr>
        <p:txBody>
          <a:bodyPr>
            <a:noAutofit/>
          </a:bodyPr>
          <a:lstStyle/>
          <a:p>
            <a:r>
              <a:rPr lang="en-US" sz="3200" b="1" dirty="0"/>
              <a:t>Table 14. Productivity growth, ICT capital accumulation and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16" y="990600"/>
            <a:ext cx="7433678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ICT and </a:t>
            </a:r>
            <a:r>
              <a:rPr lang="en-US" b="1" dirty="0"/>
              <a:t>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impact of </a:t>
            </a:r>
            <a:r>
              <a:rPr lang="en-US" dirty="0" smtClean="0"/>
              <a:t>ICT </a:t>
            </a:r>
            <a:r>
              <a:rPr lang="en-US" dirty="0"/>
              <a:t>on productivity is crucially mediated by management </a:t>
            </a:r>
          </a:p>
          <a:p>
            <a:r>
              <a:rPr lang="en-US" dirty="0" smtClean="0"/>
              <a:t>As Garicano and Heaton (2010) show enjoying </a:t>
            </a:r>
            <a:r>
              <a:rPr lang="en-US" dirty="0"/>
              <a:t>the benefits of technology requires </a:t>
            </a:r>
            <a:endParaRPr lang="en-US" dirty="0" smtClean="0"/>
          </a:p>
          <a:p>
            <a:pPr marL="971550" lvl="1" indent="-514350">
              <a:buAutoNum type="arabicParenR"/>
            </a:pPr>
            <a:r>
              <a:rPr lang="en-US" dirty="0" smtClean="0"/>
              <a:t>Measurable goals 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Internal accountability 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Middle management empowerment 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Rewards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=&gt; performance-based, meritocratic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Compstat</a:t>
            </a:r>
            <a:endParaRPr lang="es-ES" dirty="0"/>
          </a:p>
        </p:txBody>
      </p:sp>
      <p:sp>
        <p:nvSpPr>
          <p:cNvPr id="21512" name="AutoShape 8" descr="data:image/jpeg;base64,/9j/4AAQSkZJRgABAQAAAQABAAD/2wCEAAkGBxIREhUUExQVFhQXGR0aGBgXFRUcGhseFxodHRoaGhwaICggGBwlGx0cITEhJSkrLi4uFx8zODMsNygtLywBCgoKDg0OGxAQGywkICQsMCwsLCwsLCwsLCwsLDQsLCwsLCwsLCwsLCwsLCwsLCwsLCwsLCwsLCwsLCwsLCwsLP/AABEIAMwA9gMBEQACEQEDEQH/xAAcAAACAgMBAQAAAAAAAAAAAAAABgMFAQQHAgj/xABQEAACAQIDBAQJBwcJBwUBAAABAgMAEQQSIQUGMUETIlFhBzJxcoGRobHBFCM1QlOD0RUWM5KTw/BDUmJzsrPS0+EkNIKio7TxRFRjlMIX/8QAGwEAAQUBAQAAAAAAAAAAAAAAAAECAwQFBgf/xAA8EQACAQIEAgcGBQMEAgMAAAAAAQIDEQQSITEFQQYTMlFhcYEVIjRTkbEUM6HB0SNS8CRicuFDsiVCwv/aAAwDAQACEQMRAD8A7jQAUAFABQAUAJHhg+j/AL1PjUGJ7Hqjb4B8YvJnEIoZHvkR3txyqTa/C9hpwqqoI66ti4UnabS83YlGBn+xl/Zv+FL1fgRLiVG/bj9UHyCf7CX9m/4UdX4A+JUP74/VHo7PnH8hN+yk/Ck6t9w58Sw/KcfqZGz5/sZv2Un4Ujg+4dHiOGtrUj9TP5Om+xm/ZSfhTcku4f7QwnzI/Uz+TZvsZf2Un4Ujpz7g9oYP5kfqZ/Js32Mv7KT8KTq59wvtHB/Mj9Q/Jk32Mv7N/wAKOrn3MPaOD+ZH6mfyXN9jL+zf8KOrqdwntLBfMiY/Jk/2Mv7N/wAKd1c+4T2lg/mRD8mT/Yy/sn/Cjq59we0sH8yP1BtmTEWMEpB/+KT8KcozTvZjJ4/Azi4ynFpiptzYM0F36OUR34sjgLfkSR6q0aVRyWq1OI4jhqNGpehNSi/qvApbk9tTGcbezo5jKqxKxlJyhRxJ7LUyplyvNsTUK06VRTp7obsIkkhZOjfpE8dFUsR2Hq3up5HgazpUWtY6o7nCcZw9WF6klGXNP9vA2vydP9jN+yk/Co3Tl3Fv2lhPmR+przRlSQwKkcQwII0vqDqNNfTTJKy1LFOrCrHNB3Xej6gwviL5o91aq2PMJ9pktKNCgAoAKACgAoAKACgAoAKAEjwwfR/3qfGq+J7Hqjb4B8Z6M4RtE2hXWw6eO/6slJQ7LLfHkpYmnF7NfubGLnWSBjePILAlD1gfJfjUuWtlvpYp5OERna87/wCeBDsbD5UM0RYAG2YtqD3U1yrRjm5FnD4XheJqqjFyuzV20yMwad3ZrWB8nkpiq1KmpYxfDuG4OyqZte4rP9j/AKftp39XwKf/AMR/vIJI4hIFCEq2WxzEEBgKcnLLcrThhY4jq4xbjLLZ3s1c39o7NhhTNlY6gWzW4+ioKVac5WNfiXCsJg6PWqLeqVr/APQvyEEmwsOy96uI5STTbaVkWWwsCsrMGvYDkeZNQV6jgk0a/BcBTxdWUamyX6mjPEUZlPEG3qqaLzJNGXWpOlUlTlunYiJpSI9QoWYAcSbD00jdkPpwc5KEd3oWW3MCsRTLzBv5RUNGo53ua/GeH08HKChzWvmisQgEXFx2VOY0Wk9Rt3Fkw8U6zTR3UsFjYkFY3zDV720sdH+rxsTaq2JzShki9fv5F6FB5fxGX3L277Px/kfsRglhlfFRorO4AlAGZ3XMFZ4xc9Y31S9msFJZs4qiqjnHqpen/Yrgoyzo1t6d34toIZEyCXUrIGBUgEjI5vyGXrHVdBp1UK4etKj7ktv81CpTVRXW5zDaWFjRSMpSVGyupN7HUHy6itGLlfw5Dq8cI8OpUk1NO0k39hobxU/qYP8At46o4jts6zgXwUfN/c+ocL4i+aPdWktjg5dpktKNCgAoAKACgAoAKACgAoAKAEjwwfR/3qfGq+J7Hqjb4B8Z6M4ZjMMXg0v1ZUbQXvZX0pcNHMmT9I55K9Nre37htbCdWwjIvYkkairbp5Tl1UcpXZLsmC2HkNuDD2kVFXj/AEW/FGxwKX/yEfJ/YqttxZgvpqvhuZs9Jf8Ax+pSHCVaOTuTQREupPIqPVwprVostUJudeF++K+jGLaeAeaGQILlF6Q27FOvvqjg45qll3HY9JJKOC1/uQk1fOFGTdaLqu3aQPV/5qjjHsjsei9K0KlTxS/z6m+273yqeNIz87M4QC3VtbVye4a27BVjBOMoNN6r7Gd0lwsqWIVWK0lv5r/ooNv7JOGnlhzB+jcpmHAkcfJrp6KtThZ6HORlck3cw2aTMeCC/pOg+NVMRK0Ld50PR/Ddbiese0dfXkW+2XRUzOgcaqO4sND7KZgpxjJpq+hp9KqEp0ITi7Wl+jFGrRxw0bvKDDY6gk3FUcQ2ppo7fgEIzwTjJXTbuXG6W9nRu2FxEjLEepG9wOjAzAAm1yuo1JsMttFZqWvhlNKpFa7vxOXlUVOrOnyTaXoxkj2qFlSyFXnfpBh7BpXWxbpdDljkLFmsCM4F1CsRVd0bxeZ7aX5Lw8UJ1lnpz5FJidjSbSjaSS3T5VMYjHViTXLFIRc3cm6pqUAubDSp1VjQaguzzvz8V5fqRuDqK73K4S65GUo8aRoyta46OJEvpoVOW4I5EUzELXMtUzr+AVoPDdVf3ot3R9S4XxF80e6tBbHES7TJaUaFABQAUAFABQAUAFABQAUAJHhg+j/vU+NV8T2PVG3wD4z0ZyfYeCWWOUM2WzJbUgcH4kVZ4elZ3F6VXVWnbu/c0cds2TNZZGYd5Jq7Up+JzMJeBsRqFwzLrfML92oqliWupfmbnAItcQjfuf2ND5AJVJL5SvAZSb/hVfBqLvmdjU6VTlHq7K+5QTgKCTwqycsgwQZrMAMt9bG9uy9NlrFsnwskq8F4r7jRg8eIRKSubPE0YFyLFra6dlUcBLLWv4M7bpPHNgbf7kI20sLlOYcDx7q0Gjg4ssYpTDhFI8Zmv7b+4VRaU6zT5I6ynWlhOFQlHSUpX/W/2Q0bF25Lhvn8PlzmNguYXHWHvBt6qgpPqauptY2jHiOBvHmsy8+79hQGaQZmN2NySeJJJuTWte+p51azsbcr/J4VA8Zzf0Dj7PfVP8yo+5HU5/Z/D4W0nUd35b/b7m7thM8DeTN6tfdVei7VLG3xiCrYCTXcpfuJ5FaJ54OGxsI8UKZxbOM66g9VuB04cOFU8VFqWvcdz0caeEdv7mVWJ2MS7HpEFyTx7TUka2i0ZkYjgsp1ZS62Grb1fiMW6OITCyfP2ZZbJ04YgqOGQt9VDoDa3AAsFvTMQp1YXinpytoUquD/AAjWaUZX5p6ob8QJommmjiJQlxksBnexBeFDa4GUAjjNlbQCqKcJpU5vXv7l4/5oRPMm5RWhybae2J5ZzLIx6TXjfqgsTk62tgSdDwrX6mChkS0K1LE1aVRVYuzR9k4TxE80e6nELd3cmoECgAoAKACgAoAKACgAoAKAEjwwfR/3qfGoMT2PVG3wD4z0YheDzZwnE4PIxn1iSn4OeVMn6TRvVh5fuWu1N3zEcwW441f6xSVjmVBpivt2JYw65SCSpHk0NUMTFZbnQ8Ck/wAXFW5P7C5Lhul6ufKoBY2axOUaAd5PxqrRllTNTpDTzdX6mhvVgYlMfyfOA6gNnNsxPMLyFWqcs25ytaCjqjzsE2ikVrhg415aACxq0orqpX3K9Fv8VSsua+5bvi0iBZ1zCxFrXrP4bUjCteS5M7jpVTlPANRdveiaY2CSQruxfKWKrktYi4AJ466fxerialHP4nEZLTVNb2Kjb/VSKPsF/UAPxqnh9ZSl4nS8d/pUaGHXJX/b+TZ3YxV1MZ4jUeQ8fb76jxcNcyLvRrGZoSw8uWq8uZtPhOvYaAm/41LCv/SuVa/CL8SUEvdl73pz/Uqt5b9IOy2ndUlKGSKvuzN4xi1icS8vZj7q9C52e3SQLfmtj6NKp1PdqNnXcPaxHD4p84tfsKmNwkkMjRyDK6mxGmnPlpwrRWp55KLi2nyG3ZmKMkUd1C5VCiwtcD6x7zeqmLnmmvBHb9G45cI/+TFHG/pH85veasx2Rx+L/Pn/AMn9zZgxX6NFJAv1gTp1tD6CPfU3WOyinoUnBXcmtRiwO+T4eKSEIXtmELlh83mQoQbg9IoUiwuLZVHDSqdXCxnPMtO9d5ZpVpRhZ7/YUsVO0js7m7OxZj2ljcn11ZskrIjPtjB/o080e6kAmoAKACgAoAKACgAoAKACgAoASPDB9H/ep8ar4nseqNvgHxfoxN8FUoX5Tc2/R/vKMKm0y10k/Nh5fuP00yFTfWrSTRzqRzvfqPpA0t9OqACRoAQAPaTVbEy9yxu8Ep2xcX4P7GlufsSPFRYi5IkXKENx9bNm48dKpU6sIp5manH3K9NJd4nb2qDMiKpAisCZWubqdQP6J0q/RSeq5nK15N+6+RiDCwuGtKhkZsyxwqxYkm5BA5ADW3s40+pVlZxS9QwlGPXQnKXNaepPicSkaOz38UgWAPWIsL91UMFPLVv4HZ9JI5sFb/ciswRM7mKdxGyqX0W+YqAVTQ6X7av1HkptI4zA01iMVT8Wis3kkvNbsAHx+NQYVWpo0ukNTPjWv7Ul+/7mns3E9HIrcr6+Q8amqQzxaM/AYp4bERqrk9fLmO5iJOUWzHTXTy1nUI3nY77ieKjQwzqLdqy9So27gizC5voNa1aj1POadO6uTbEXKhXsJt6azsSveO46Ov8A0zj3SKXa8JSR20bMTx1Oo41bpyvFHLcUodTiprx++pbbukmHXtNVsS/eOo6O/CerKLH4VzI1kbieCnXU1bjJWWpymLwtZ15tQfafJ94bOVopUdoTIqm5RlNm7jpS5l3lb8LX/sl9GesRGcsjFCikhlXWwuToL9g0ozK6SZJ+GnGlKc4tWta6tuz3tbZRiCstyjRxsT2GSJHIPddrCjOm8oksJUVBV7e69PLzPsnB/o080e6nFUmoAKACgAoAKACgAoAKACgAoASPDB9H/ep8agxPY9UbfAPjPRnKd3sQUBtzkjH/ACyGpcD2ZFjpJrXprw/ckXb0jM7A3C3Gp4XuBpVlZWjn9U9CtxvSALmRranxrgk8NL6eiq06MZN6mlh8fWw6Sgl52V/qV2OleOBGCuHLnNxAsB1SOV+PrqsqMc7VuRYq8VxE6acmn5pFZi8ViJTDGMzDOGRQtznc6A3Fy3dqNatRijGm29SxxeOxzySdWRX6UtIQhGV8gRsx0C9UW17T2m6zpQ5kuHxVWlfIl6pP7kSY8LIrOY2C2vHmTK1u0q17310IpI4ahFaFipxnHT0m013NL+DS2jj3RVK4cQAsxDiN7sG1CgvowHbx07qZKnFvUZTx9el70LJ3vfKv00KbEY15PGse/KoPrApYwUdiPEYyriPzGn42V/rYMPs+R/FUkdtWI0Kk1eKKMq0IuzZ1fYe8HybSHDxpdFV+kzSFivO7Nob9gqpOPUttx3N2EquNhGDk2o7G9tnGri4Sow8CubWKxAMtjc5SO34moIYhy0aRYlw3qrNX8bi/BsXLn6QuBlJXIF8b6t78qWaiu0i5DFYlK1Jr0SKrE7POuciwtyUnupYSW0SDFVK8ledn5pFXJNkVvn8hDABeiFiLam9tDfSpOrT3RQ9qYqHuwnZeCX8EWOx8gijlWVOuWXIB1hlPjNe/H8KbGEXNxcdufJj58XxiipKrvysrr9DzszGPKHL4lIsqswDKvWKi4UWHE8OdPdKHcRrjWN+Z+i/gsH2PM6ymbEQmCIRs7RsDfpfFCdUZmBtcdh50qpxjrFakNfiOJxEclWV15I3ZUBRAdQYYQf8A68dVMQ2p3R1nBacZ4BRkrp3PqLCDqL5o91X0cJJWbRLSiBQAUAFABQAUAFABQAUAFACR4YPo/wC9T41Biex6o2uAfF+jOR7HjurtfxHRrdvzc2l+VTYHsz8ix0l0r0/I55+UH62Um7G5/CpFNqNkc41d3M4bGylgMxa5tYntpFJoda49YHEy4eRZfk4lWMAhHcZc1xqBc3Po53qvmjFpyet/0LbTkmkuRe5cOuDhnmCpI88mIESIUdmBskYcaiFdDm7gBTp1I2uiXCYOpVnl2QibZbFY+dmlY5LkqALKLn6qjS/fxNDqJLUZPCzdRx5HuDdQcSSe7h7qj/ExvYkWAJZ9iyRR2T5yK+Z4mtrpbMp4hrcD/wCKcq0HsxssNOC01XcU82wWzKUdCj6oWYAkXtYjkwNwR2ipYu5WqUHHVbPYatm7JkVRcA+RlPxrbo4inGna5i1cHWnVvYfN0t2kY58QAUIsqh9bnmbdnxrmsfXhKr717HV4SpUw1C1PSX7D1gN28NHqqn0kmn0aMI6xIq/EsRUVpMln2Fh24r7amnFT3IKOMrUuyznHhF3ZSNVlgDsBcPpcDs1tVXq8k/d2N/C4x16UoV7J8hS3K3Zjx2LyTA9Eqkk3sCRayk9/wqzZtaGJOMYzu1fwEbbeC6PETogukcjqLXIAVjwJ5UsXoVq1O05ZVoVtOICZcS4Qx5jkJDFeVwLA0WAeG8VP6mD/ALeOs3E9s7/gPwUfNn1BhfEXzR7q0UcFPtMlpRoUAFABQAUAFABQAUAFABQAkeGD6P8AvU+NV8T2PVG30f8AjPRnFJcNPLhpUg4mSPNrbq5ZfjS4W9nYtdJF/Vh5P7itJu5iU+p6jVizObsarbJnHGNvZSBlZLh8LiFYGzi3fTXYkgpJ3HueXPiMrG4jRVTssADp66ycTmjC65s7bhqh1aaWvebcEYzcKqZ5ZCLEx/qFmEyi5AUdpsBUak5bajLRjqybDxRTAhGUnmAQakvUh2hjcJ7FGm76yxZWsvRYhlv/AEZFD+wg6d9b2CTqNPwMDH2hTy9z+5v7T3LMCxtE4bPwTUMQeF17DWi6alotDMp1nDcps7Ic0Zt0RIca3Ujj5RVSrSua9DEqK02LjDb6zI5Ila1rgX04fjUCjJPRlqVWlONnFE0nhAxR6wkt6F91qWWfdEcI0Esriim2hvxizf59teIAW3qtTVGT3Y6WIpw0jFFHjN7y0LRm/Sl8wYEBTcWIa3vp0YyjLR6FepjYyp2a97kyiwMxkBiK6m5Lc720/jup2T3sxXWKboOjZau7fNkuyJEbKGijOoB6pv6708qp+BPiXw2Yj5MBYkaPIOelIx2ncMe1IBHJkHBY4QNb/wAhHWbie2d3wJf6NebPpfC+Ivmj3VpI4GfaZLSjQoAKACgAoAKACgAoAKACgBI8MH0f96nxqviex6o2+j/xnoxM8FEYY4q4v+i/e0YV6Mt9JfzIeTHfF7PjPFV9Qq7GRzDSKXFbKhPGNfVUm4lykxmwYeSgUOnFjlJittvBETMV0LKAD3jj7LVjYzLCaT2udbwecnRk47lXs3ANExlN7rqWMjX9I8X2UypVhOKgufgVI0J06jnPV992Mj4r5ZCoZAb8iLg6/hWfb8PV32L1uthqt+83N393xEwZljBHOMZfWBx0pauJ6zRXt4kVOiqa5X8DZ2/DKIGWAA/Ol207Rbnx5Cuh4Plbyt7IxeLq0M1t2Um0do7UV87qwZAACqWC6WWwXQVvKlTccsWtTnuskpXkmJyy4iKUyZs7k3ZmvZ82rZhbW5vVD8HVTL0cTGxY4oRyAugaPqWC2uubNqCeQtUn4GcldCPHwjLLc18NsnOGzTRplW4uT1j2DvrOrQlTkotGphqUa1Nzc7W5FZPhX4ZhT+qZTlJ7XMJu4zwSTdImZCBkOhIPMdtRSzRko2JaeHU6Up5tVyNLAs0DqxsV0JA4+Ty0/Kyrex62bKMzm9gToDxvfSksFyySRDxsTQOTL/aMud83bHEf+hHWXiu2d9wHXBrzZ9MYXxF80e6tJHAz7TJaUaFABQAUAFABQAUAFABQAUAJHhg+j/vU+NV8T2PVG3wD4z0Yn+CXjivJF+8pMLsy50l/Mp+THrFsLaHWr0UcuyonapkhhXYgA86UcJu80iZhlYFwbGx4c7d50rJx0VKX3Ol4HVcFKL57Gk8g6Eg6kngOPHWsqMG6ya0NBzitZFnsiT9GRfnmBFuN7e8VVrrK2mWJ1Y1HeI1K3MWqKMtSq0KD7eCbQj4kJIA4voQTYj1W9Qro+GwldS7zF4nXi4OmuWo8ybwYaRB0mZXIYHKt1AJuDbmeHtrofw1SL0Oa/EQa1KtIMI2QLKoUaFWW2a3Aknh/rT2qmraFU4aWZa7VlwuFwcIxGHErStkiEIXM17te+lurqTVR1ZRm3FtEnVqatJC/tDcNMQnSYQsrX60Ulgym17XGhqysVGWlZepC6FSGtJ+gqndmdHySRsp5XB18lO6qnvF3Q5Vp/wD2WpNj90pkFyjD0GkUKb5iupIWpdkOWy2179KJYXmhkcQm7G7LugSiMrKzMCWXhktwF/rXFNjh4SdmOlVcUrBgNzppNEUk9g191JVwdKK7VhlPFTk9Im9tbCNDJ0bizJHEpB4giFK5jGK1Vo9P6PO+Bi/Fn0rhfEXzR7q0UcFPtMlpRoUAFABQAUAFABQAUAFABQAkeF/6P+9T41XxPY9UbfAPi/Rih4I+OK+6/e03C7MudJe3T8mOuPS1aEDlmUUsik20vUwiQrbf2wFJjQ68GPZ3DvqlicQ17sdy9hsPd5pCZiMQAxqmoto04VlTmn3E8EgkXqnUka91QTWSV2W3LrFeIxbNj06xb0W108lZVaeuiLcdrG9i9p9FE55gak8gOdNoU3OSXeMqzUYuT5HK22mWxAk7Xv5NdPZXUUo5IpLkcrVnnm5d503ExqeVj5NPZWxCvJxvFlGeHje0olNipWW+lx3HX1GnrGTW6uQywdN7EeN270nROucNhoZOqRoDpYjW3CqtSopyzJE9KnkVrjfsbbjQqEmcs7BQcrWKsLMuo46X4dtPpwdRja0ssR+w+2UIjLhAjGysZFbX+lcCxqB0JJuwsasbJst84PA38hqvqibRldisBCSXaGMtrxjViefZrwqRSltcSyvqha2pjcNGcph1HIIBbs9GtWKNCb1uGJxEFpbY2929o4ezsMkVyPGZVJt3dlFelO6W5BSqxd3sc239kVsfOykFTkII4H5pK57GJqrZnpHR/wCBXmz6CwviL5o91aS2OCn2mS0o0KACgAoAKACgAoAKACgAoASPC/8AR/3qfGq+J7Hqjb4B8Z6MUPBJxxX3X7ym4XZlzpL+ZT8mPW0EuvAX5Xq/B2Zy8hM3hgdYnKaEDlcnvtbW/ZUtRtwdgp6SVzm5luL6+0eu9ZDtc24xllUraGrj4rqTwsLinU3qR1ldFNu4ZWcrHckDNlHdx08nuqaqo294qYSpNStFjlgcRI2X5xQTpYKcwPk7ayKtOEbpRbN2E5y1che3t2zmJw8ZJVT12PF2B9w99XsHh3FZ5rV7LuRlY3FZn1cHot/FlRhtnPlSU8Gay99uJ8nL11bc1dx7ijGD0kzqsE/R6sMyEm68OfFTyPDy1Tw+LlTdlsaFagprUjRopLC2Uns1ty152760aeMUnaSsUqmHsvddzVx+zhGGykG4KnTtFXMq3RV12Ym4va7RlI88h6M3BI59mtRRrODTXIbOCnGzGLZm3S7DMbZdSNK0oY2nJaqzM94OotmOcO/MEIAaRl8gH41BU6t63RJCFSJobf8ACXDqIZ3I5XFuXO3fTacqCXvWHTjVewuQb84fITNeSRtSSpI17L+j1UfiqfLTyHKhK1mU2K3vBY5bgctKmXEaaXZuQPAzk7tlljZukKufrRQn1wpXLY+eeu5d56j0djlwEY9zZ9NYXxF80e6tBbHBz7TJaUaFABQAUAFABQAUAFABQAUAJHhg+j/vU+NV8T2PVG3wD4v0Ym+CeQBsTfn0X7ykwq0Zc6TfmU/JjrtHFdUjnbQdvptxq/CPM5ZnOd5NrSK/RgkE6nXUVFi62SNomhw+hGc80tkKjpre/E+2spPU6yVa0bW8EVu05LRyrzy+w/x7DVmkr2aMPiCjFSXMqt2NrthJxKqhjYqA17a21NtT5NKtSV1qYlObg7oYm3t6OJ5Vw6LPMCElB8Q8HKIWJTiVBtrbQ6EVFGkk7cizPEylHXcoN2dkDEydY2RbZu1r3so7zY+gGkr1erjdbkeHpdZLXYc9q4TNJAiiyhhoBoALe4VQoVLQlJvU0atJylFJaIupetVSDsTS10IZMEDyqeNWxFKmSQ4lwOjltJHyzeMvka1wO7Udx4VfoYuzsVqtG5T7V2KpJaxK6X04ZuHDQg24j2VqRyzM+cXEoZN2SSckmXTle1qd+GfJkWfvNJt2pQwu4PrvbupPw0xOsRnE7tN9S47jr7qHhpcg61GidgT2vaoupn3D86Nc7LmBsUam9XLuFTQ5yoQIwdCIYb/sErIxf5h6BwD4JebPp7C+Ivmj3Vpo4KfaZLSjQoAKACgAoAKACgAoAKACgBI8L/0f96nxqDE9j1Rt8A+M9Gc83BYjp7EDWK9+Y+d0p+A2Za6T9un5MbsViwim54XPEcB/4q/otTl0m3ZHJdo7SM+Idj/A/gVmVHn1NvCtUpOPchgi3TmcRWkgzSR9IqdIc+XKWzEZdB1SL9thUMaUiapjkpPfTQ8TbiTAlXyF5DEl8zW+dDBLacBla57RT8sovTZFKpXjUu5bv9ham8H+Kw7ku0R6PExwNlYm7SKrqVutimVhcnnfQ1Zb0KEd0be1vB1imedxJB0cTyoxzMBGIE6SxGXqrktlGvEDvoi3bUWVr3RYbhbnyz4a4ygyy5esSCCqF1JsNBYHXvqpVU5zvDloW6Mo04Wlz1GgbuukPSvJCoyrlLuwN3UsBqD1iAdKqvC1HrpYtfjI2yq5uNuxKgJzxEKrmwckkREByBbUKTr5aHhKluQ2OLhfmQ7Q2f0DdGzozjxghJykW0NwLHWq9alKm9bFmjVjUWiZpNCDTIzHygj1DglksA2U++xrc4XW1cH6GVj6VoqSLnAbm9KCcw9I41ryrKJl5WyPGbm9Fqet6adCupDJQZVybLiHKxqVzY1RIF2ZGdOdNch1jYi2DHfh5KY5Dkhc3nhyYh15BYx/0krmsf8AnM9H6PfArzZ9GYXxF80e6tFbHBT7TJaUaFABQAUAFABQAUAFABQAUAJHhg+j/vU+NV8T2PVG3wD4z0ZzrcQaYi9rXi4m3KX+NakwOzLfSft0/JhvxtUKBErAki7W9l+81PiJaZUYeDp653yOeJJaQ94A9p/Cq1tCRS99vvOq7P3jhz4RS8YRMJZ2yjMsnRyL0Za17ajq8LmkTSsR1E25eZefnRhH8aRfmpQynW7qsDFbacpWK07PEiyS7ir27tDBzwrbExRsZcPORKzXPQxgMlwvWfQDspYyT2GuLjueo5YpX2giYqJ0xs0JjyZ2tmfJIG6oF8oF7HhTaklbLfUfTi75raHndXa0WGjxClwSJEMRF+tqyMw7shv5Kr0ZqGZSZYrQdTK0i22ntWKRMSkcsajOuQsjG6LAFJTqnK2e4B0560+dWEk0mvUjhSlFptP0IdlbVi+SLEzAMYsRmbKxYM0qsFzAcJBe/bbWmU60ciTeuo+pRlnbS00NXenFrJiM6yK6tfLlQrYC3jEqMzE87nhVXGtSd016blrBpxVmmvsVLPY/xzqnHYuNkeBnyt2gG/oDEGrtGWSakVqizRcTquwLdECOB4VuVHdmJazMbbtk7xralpbjZiNjZozfgauSdlqNpwcnoVWcA2zDya3oTugnHK9Rq2PDmjvb3VHN2YkUc63zN8XKe6P+6Suex35zPRejvwC82fQ2F8RfNHurSWxwU+0yWlGhQAUAFABQAUAFABQAUAFACR4YPo/71PjVfE9j1Rt8A+MXkzlm7UuVZusFu0Q1PdNpUmA5lzpN26fkxG2jtUtK7lr3ZvYxAt3WtT56ts5+E8sbEezpAxJPEnT2Uxj4S5nedjYKOWLZsxVbJC5fqjW0QW7duovrRlTsRyk02bRwCQtNdF+cx0Sr1RwIicgdg8YWpMiVxMzaSNzEbEixMeOhKoM7lVOVbqfk8RBXTSza6d9OSSvYZmelz3sLBRqYVMaADBx3BVeN7G/fSKKvdoc5NLQ19nbKWAYeIqpti5RcgEleimZL9vVymmRppLXvHOo29O42NobMWbB4hVVc/STFLAXvHKxAHdpl9NEqUZRasEKklJO56xUCRyYnEZFJhw6sgIGXNlkYm3oGveaa6Uc2drZDlUk45L8xU3n2lBOIXQjpgh6YKjKLkLbUix1zcCap4hwnBSjvzLmHU4ScXsLL4m6r25R7RYe+q6p6llz0I8JPeRvNv62apnHT1Is2rOtbqSr8nRuF1F9bi66HyG4rZi3KEWZNRWmyHefaEWXIS1zwseHbzA9dWKMGtSGUkcyxm0esQNR2ipasuRJQVtSHCzrnFxfXle/kpKewtZ3Y64aVuhsDwHIcOwcL3p9lcrXEHehr4hj2rHyt/JLy5VzvEPz2ejdHfgF5s+i8L4i+aPdWgjg59pktKNCgAoAKACgAoAKACgAoAKAEjwwfR/3qfGq+J7Hqjb6P/GLyZyTYz5Y5m6vVMZ6wJGizHl3aemn4LZlzpN26fkzmUhqU5pm5s48PTTWSUzum7u0bbAd/rIssYPYXew/tim8hJL3i+3nxgMmzrfy2JSTy2QD/APS0stbCR0bPe18f8mE838zGx5vNOHhDD9UmknLKmwhHM7G5t57fKSp/9C5BHlcgilf7CJHpNoDELs+UfXlufOGHmDD0MCPRSJ5opiuOVtGvjNpfJzC5NlONmRvNZpQb+Q2PopJSy2fiLGOa/kbWOYSTYzDAgPJhlyAm1yRIp9V1oercfARJpKXiLPhIYphMOWVFlzMHEdrBgt7adlQ1YXgrrUsUZe+7PQ57I4A/j6osPZrVVLUuN6Eey58xkfvyDyJx/wCa9PqK1okUXe8jou5G1EETIzZSGPbwIBHk1vWphLyp27jPxOkrm1vEgmUhfFHGwNz5KvQVtyq9znW0sPlOiZQe0m/upJxJYSNWCJSw1II9fppYJDZsYp4Tk0vqO4XA7wanIOZQbbW0tj/Mj/ukrl8f+ez0no78CvNn0lhfEXzR7q0EcHPtMlpRoUAFABQAUAFABQAUAFABQAkeGD6P+9T41XxPY9UbfR/4xeTOJYmdUwmJu1iejUd5KTaU7CO0ZFzpN26fkxDvUpzdzb2c9iPKfhSSH0nZnW919l4TEYeAyQJmd50L9JOP0MOdWID2vm42HLQU1LQWo/eJ98di4TD4dGSOLOWUAl8QWYCOF2MYvlN8zXz20bTXgkllQkbydhmfdHCAjLFfrkWzPwZ1dR432AYem/GkdNPcTrJLY0tubt4aHDzsIlDL0jKQ8mcWeLo7AnKUCyEMTrwpsoJRuOjNuSPUW7cCwwzNCCRAWcM7AO7CAqScwygCRxxA6utJGksqFnUeZk2E3UgCqWgynppb5nJIjAnCJdTbqsiG4434ml6pPcRVWtjb/NzCIysI1KsTa5kyqwEa2cg3ALE69sg5UdTC9w66ewmb4xQxxQZMOkTvLOGN3LAQSWCklitz9aw4jS1NcVbREsG3LViZtLFlYzbibADtLfx7abThqS1Z+6zbwa9HGidg1PaTxPrpkvek2OissUhq3NxqqZQzqtwpGbhoSPiK0cDu0UcUr2ZabT2ogVr4uwtbKhJv3CwJvWjoimhGbEqxsJSb8n09RtUad3uSJ2PeGnZSMwuoGlyp7e3j21JEZIs8Nj7IFsx436sVrHsN6fcZYr9tNeS+uqR8f6pK5jHv+sz0jo78CvNn0lhfEXzR7q0FscFPtMlpRoUAFABQAUAFABQAUAFABQAkeGD6P+9T41XxPY9UbfR/4z0ZwzaKZsJOLA9eLj3LOdO/l6aML2WXOkvbp+TEarBzBJG9qRj4uw37F2liVQZJ2jjRnKgBeLrkc6jmun4VXqVcjsldm7gOEfioOtUllj97Fli9t4x06J8QzxPYFSE+qBbgL8FXn9WmKvmTuti3V4HGnWhll7sna/NaGy23sWQV+UN1hqNNQE6P+wSvp7ai/FS3sWZdHKN8qqa9xg7fxTgq0rEZDHY28RgoK8OBCL+qKWpXaSa5kGE4FGdScKjs422JMNvHi1JZZmUsbm1tSFEeulvEUD/hHZTJYmUXYsUujtGpDNmfMzHvLiyxfpnzMoDHS5F2IHDtZz/xGnVa8osq4DglPEKWZ2s7HqDebFqxKzuCCSdeJZVueHYF/VFNeImkn3lqHR6hKUk5P3f4uU209pMyqHlzKpfKC17GVszntJJGpNTUpzm7SRQ4hw/D4Wnnpzu72toVGFn6aQH6qHN5W5er8KnayoxIvPLwRaHEa1EokzkbuzR0j2vY209Yq5g175VxHZLdYJ57r8ojVVGglyjj/NJHGr9WTiVIq5G2CJuDNhbqqnL0iKvWLahgLG1jcXuNNNaide26HZTVnnhRnjLIziwBUhlNxcFSDr/pU8KkZIikncItnxMpIlj7SjOAb9uVuJ9dLZbAtyLaqgOAOAji/ukrmsf+cz0bo78CvNn0rhfEXzR7q0VscFPtMlpRoUAFABQAUAFABQAUAFABQAkeGD6P+9T41XxPY9UbfR/4z0Zw/ETKkTFmyr00Vza+nR4jS1jSYdtRdi/0it1lO+1mJGKKl2yCy36oPZVhXtqcvK19NiMUo0Z5dMHp/MHttVJa1jtaiy8GVv7V+p4wG1ekMceW3DW/YKWdHKnK5DgeL9fKlQcdmtb9yLNoCZQ/ILb31W6xdW48zbnhKksdHEJ+6o2MYeUM725WHvpKkMsI3DB141cXWy8sq+lySBrKveSPfTKivJ+RYw08tOHi2v1f8GUGXTtY/E0S95eSCjBUHl/uk3+4RjrP5R/ZFDdox/zmOpK9SqvH/wDKKLbcTRqBfxm91aNGopvRHD8V4fLBxi3JPMz1swqoy+unz1M+lZKxs4nEAaAU2MRZSXI2dlTHNz4cr9lWaGk0QVNYjZu1jVLuD0moUdWJXzHMLBgBoCTa50vxF7VZru6RXjuW2KxGVWePOco8U7ONzxAF8osDYjQaWN6rX/y4808Vt3Bq7KZlXLoofBLmBHJrqDodbWB17qVW/wAY1sXdoY+AuSk8b3JJJjKEEn6ovYDyeqrUKitbREbWpnaT5mU3zXiiN+35pda5/HfnM9E6O/ArzZ9LYXxF80e6tJbHBT7TJaUaFABQAUAFABQAUAFABQAUAJHhg+j/AL1PjVfE9j1Rt9H/AIz0ZwHeD/dX/rof7E9JhtmXekvbp+TFGrJy5kUANEQMmEsupy2t3qapNqNa7O1pJ4nhGSnq7W+jNiPCogj6qh7gXsL3trTHOUs2uhbp4SjQjR91Kd0r8721JDPacLyKX9INR5f6N/EneIceIqlfRw/W5nCx5ZZO/KfXf402pLNTiOwdHq8ZW7nlf1ueJpcsaH+mPaxFOjHNUa8CCvW6rDU5901/7P8Aklmk+cjXuY+oVHCP9OTLeJrf6yjT/wCT/Sx7j8Z/KP7IpHtH/OZNS1qVl4r/ANULWK2ZOT4vcNR+NaUa1Pkzha3Ccc2rweu2q/k1grxE3HDQ68OBqS6krozqlOpRm4TVmtyxixIYXHposLmTRsYLEqhuQCOGt7a+TWpKTtK7I6mw0brY4SySZQz5QpKifoRo1xe/jDTuse+1TVal9iGKGFQ+hIc935Tvz0PEcOf+msF2xwrb5YFUQvkHSTSFmkGI6QkDMShAAFxmW7a8B20q1EYmKoUjQFhqF0Ho7qXzAcJ2usRAt8zDp2fNLWRjPzT0Do98F6s+m8L4i+aPdWotjgZ9pktKNCgAoAKACgAoAKACgAoAKAEjwwfR/wB6nxqviex6o2+j/wAZ6M4DvB/ur/10P9iem4bZlzpL26fkxRq0cwFAHQd09zJpYcJKmIVBi5XiymMtlMayNmOut+jtpbj3VHOnGe5dwmPr4W/VStfdci6xPg8YSYcSbQjWaUjoo+gfW7BSRZraXvrSKnFK1tySpxPE1Ksaspax27l6Ev8A/L5nnjK4yNxmkiMgiYZHiDFkKE68G1vy8lCpRSypaCS4jXnVVaUvejs9Dxs/cdsSf9m2jDKc6x/oWXirOTqbmyhja2uXlTOoha1if23jMzln18ly9PEr9r7lSLPg8OMUskOLPzcoiIsVaxupN/GI58+6nKnGLvYgq8Rr1afVylone2m+5ZQ+DfEs8LHEKC88uHv0XiiES9c66huiOnLMNaOqjbLbQc+J4h1VVcveSsnpsYXcKUM98YoAwy4pm6H6rXGW2biAt7+ymuhB6WJY8ZxcW5Ker30X8FXvhutiNnxySSYgHLOIYwIwOkvEJDIDc2UA5ba6ilVCC5BLjWMla89ttF/Bz9sS5YsTcnjwqVRSVkZ9WtUq1HObu3uRmQA3WlI20tjd2bO5JAsTbnwtz7vXT4aMbKV0XWytqrhwxMMMhaw+cQPa3MLfTvPdT5JDE2X+F3imnkCrhcPM7XbKsGYmw48b3A59i2prikKm2U7bs4zUdBMP+B6W6FsyNNz8aNfk81u3I+v+tNFsy32hh2jKI6lWWKIFWFiCIl0NZGL/ADTv+j/wXqz6XwviL5o91ai2OBn2mS0o0KACgAoAKACgAoAKACgAoASPDB9H/ep8ar4nseqNvgHxnozgO8H+6v8A10P9iekw2zLnSXt0/JijVk5gzQB3rwa48JgdlraI9JiZlJcAsnVmbMh+o2lr9jEc6AGDHJK8mAMccDQqymWVuj6VLSLlEZLXAPOwNIKbmzsSkssToURY8Ti45EWwBfr5ZG7WIFyeZkNAHOtnJiRtmCLEvHg3PziLh+j6IMVZR1QzJdwhQ63OnC4oBE3hBmSHG7OmIWLEdSTERK4ZY2EiG4AJC5utfty31OpSwHQNrbZijOPUMP8AZoOnWxHjSriCbdp63toArdpbQU4eeL5qw2QGzWGckq65C19V0vl7Se2lAVd/8HPtDBYORZI8sGB6eUM9iSVXNlABu1l4G3GgEcqiwCPbW3kprdiWMFI2xsmMd9Nzsl6mKIY1CsVSw0uzEd/AVNSbK9RJbG78jByuqXa3Ybem9WcqdmiG4z+DG/5QS4t1ZdNPs25iopjobj5iF+c9P7gVAyRm88pEcAB0Ltcaa/OKPcT66GAib/f79L5sf90lZmL/ADDvej7/ANHbxZ3/AAviL5o91ai2OBn2mS0o0KACgAoAKACgAoAKACgAoASPDB9H/ep8ar4nseqNvo/8Z6M4ZjMF08Lxh0RukjYZywBCrKDYqDrdl9dR4eSSdzU4/ha1acOri3ZPYqPzTf7fD/rSf4KsdbHvOe9mYr5b+gfmlJ9vh/1pP8FHWw7xfZmL+W/oZG6Un2+H/Wk/wUddDvF9l4v5b+h6/NST7fDfrSf4KTrod4ey8X8uX0M/mpJ9vhv1pP8ABSddT7w9l4v5b+h6XdWT7fDfrSf5dHX0+8X2Vi/lv6HsbsSfb4b9eT/LpOup94vsrF/Ll9DP5ryfb4bTh1pP8ujr6feHsrF/Ll9Dy26sn2+G/Wk/y6Ovp94PhWM+XL6Hj803/wDcYb9aX/Lpevp94nsrGfLf0NzB7tFBriMPfzpbf3dNdaHeSw4Zi1vTl9DbOxif5fD/AK0v+XTesh3kns7FP/xy+hgbAW1jPBy4NNy5aR1NTr00tWQT4Vi3tTf0Jn2SCuuJhzffW/u6m/F0rWuN9j4z5bLfc5IsJilllxEeUBx1VmJ6yMo/k9dTUcsTTfMWPCMZ8tjHNtzClr9Otr38Sb7LL/M7aj62HeOfCcZ8t/oTSbxYQrEBOOoxJ6k3AurfzOwGkdaHeOXCMY//ABv9BS3ux0c+KkkibMhCAGzC+WNQdGAPEGqGJkpTujsODYedDDZais7s+iML4i+aPdWqtjzufaZLSjQoAKACgAoAKACgAoAKACgBI8MH0f8Aep8ar4nseqNvo/8AGejOIVTO6CgUBQwW5mmscZFNY9MzUY4KYOuFAoUgGaUDFLYQzT7CGKUQzTkgZiksIYpbIQKbsFkwtTWKkkYNNEZ9QYXxF80e6t1bHk0+0yWlGhQAUAFAB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4" name="AutoShape 10" descr="data:image/jpeg;base64,/9j/4AAQSkZJRgABAQAAAQABAAD/2wCEAAkGBxIREhUUExQVFhQXGR0aGBgXFRUcGhseFxodHRoaGhwaICggGBwlGx0cITEhJSkrLi4uFx8zODMsNygtLywBCgoKDg0OGxAQGywkICQsMCwsLCwsLCwsLCwsLDQsLCwsLCwsLCwsLCwsLCwsLCwsLCwsLCwsLCwsLCwsLCwsLP/AABEIAMwA9gMBEQACEQEDEQH/xAAcAAACAgMBAQAAAAAAAAAAAAAABgMFAQQHAgj/xABQEAACAQIDBAQJBwcJBwUBAAABAgMAEQQSIQUGMUETIlFhBzJxcoGRobHBFCM1QlOD0RUWM5KTw/BDUmJzsrPS0+EkNIKio7TxRFRjlMIX/8QAGwEAAQUBAQAAAAAAAAAAAAAAAAECAwQFBgf/xAA8EQACAQIEAgcGBQMEAgMAAAAAAQIDEQQSITEFQQYTMlFhcYEVIjRTkbEUM6HB0SNS8CRicuFDsiVCwv/aAAwDAQACEQMRAD8A7jQAUAFABQAUAJHhg+j/AL1PjUGJ7Hqjb4B8YvJnEIoZHvkR3txyqTa/C9hpwqqoI66ti4UnabS83YlGBn+xl/Zv+FL1fgRLiVG/bj9UHyCf7CX9m/4UdX4A+JUP74/VHo7PnH8hN+yk/Ck6t9w58Sw/KcfqZGz5/sZv2Un4Ujg+4dHiOGtrUj9TP5Om+xm/ZSfhTcku4f7QwnzI/Uz+TZvsZf2Un4Ujpz7g9oYP5kfqZ/Js32Mv7KT8KTq59wvtHB/Mj9Q/Jk32Mv7N/wAKOrn3MPaOD+ZH6mfyXN9jL+zf8KOrqdwntLBfMiY/Jk/2Mv7N/wAKd1c+4T2lg/mRD8mT/Yy/sn/Cjq59we0sH8yP1BtmTEWMEpB/+KT8KcozTvZjJ4/Azi4ynFpiptzYM0F36OUR34sjgLfkSR6q0aVRyWq1OI4jhqNGpehNSi/qvApbk9tTGcbezo5jKqxKxlJyhRxJ7LUyplyvNsTUK06VRTp7obsIkkhZOjfpE8dFUsR2Hq3up5HgazpUWtY6o7nCcZw9WF6klGXNP9vA2vydP9jN+yk/Co3Tl3Fv2lhPmR+przRlSQwKkcQwII0vqDqNNfTTJKy1LFOrCrHNB3Xej6gwviL5o91aq2PMJ9pktKNCgAoAKACgAoAKACgAoAKAEjwwfR/3qfGq+J7Hqjb4B8Z6M4RtE2hXWw6eO/6slJQ7LLfHkpYmnF7NfubGLnWSBjePILAlD1gfJfjUuWtlvpYp5OERna87/wCeBDsbD5UM0RYAG2YtqD3U1yrRjm5FnD4XheJqqjFyuzV20yMwad3ZrWB8nkpiq1KmpYxfDuG4OyqZte4rP9j/AKftp39XwKf/AMR/vIJI4hIFCEq2WxzEEBgKcnLLcrThhY4jq4xbjLLZ3s1c39o7NhhTNlY6gWzW4+ioKVac5WNfiXCsJg6PWqLeqVr/APQvyEEmwsOy96uI5STTbaVkWWwsCsrMGvYDkeZNQV6jgk0a/BcBTxdWUamyX6mjPEUZlPEG3qqaLzJNGXWpOlUlTlunYiJpSI9QoWYAcSbD00jdkPpwc5KEd3oWW3MCsRTLzBv5RUNGo53ua/GeH08HKChzWvmisQgEXFx2VOY0Wk9Rt3Fkw8U6zTR3UsFjYkFY3zDV720sdH+rxsTaq2JzShki9fv5F6FB5fxGX3L277Px/kfsRglhlfFRorO4AlAGZ3XMFZ4xc9Y31S9msFJZs4qiqjnHqpen/Yrgoyzo1t6d34toIZEyCXUrIGBUgEjI5vyGXrHVdBp1UK4etKj7ktv81CpTVRXW5zDaWFjRSMpSVGyupN7HUHy6itGLlfw5Dq8cI8OpUk1NO0k39hobxU/qYP8At46o4jts6zgXwUfN/c+ocL4i+aPdWktjg5dpktKNCgAoAKACgAoAKACgAoAKAEjwwfR/3qfGq+J7Hqjb4B8Z6M4ZjMMXg0v1ZUbQXvZX0pcNHMmT9I55K9Nre37htbCdWwjIvYkkairbp5Tl1UcpXZLsmC2HkNuDD2kVFXj/AEW/FGxwKX/yEfJ/YqttxZgvpqvhuZs9Jf8Ax+pSHCVaOTuTQREupPIqPVwprVostUJudeF++K+jGLaeAeaGQILlF6Q27FOvvqjg45qll3HY9JJKOC1/uQk1fOFGTdaLqu3aQPV/5qjjHsjsei9K0KlTxS/z6m+273yqeNIz87M4QC3VtbVye4a27BVjBOMoNN6r7Gd0lwsqWIVWK0lv5r/ooNv7JOGnlhzB+jcpmHAkcfJrp6KtThZ6HORlck3cw2aTMeCC/pOg+NVMRK0Ld50PR/Ddbiese0dfXkW+2XRUzOgcaqO4sND7KZgpxjJpq+hp9KqEp0ITi7Wl+jFGrRxw0bvKDDY6gk3FUcQ2ppo7fgEIzwTjJXTbuXG6W9nRu2FxEjLEepG9wOjAzAAm1yuo1JsMttFZqWvhlNKpFa7vxOXlUVOrOnyTaXoxkj2qFlSyFXnfpBh7BpXWxbpdDljkLFmsCM4F1CsRVd0bxeZ7aX5Lw8UJ1lnpz5FJidjSbSjaSS3T5VMYjHViTXLFIRc3cm6pqUAubDSp1VjQaguzzvz8V5fqRuDqK73K4S65GUo8aRoyta46OJEvpoVOW4I5EUzELXMtUzr+AVoPDdVf3ot3R9S4XxF80e6tBbHES7TJaUaFABQAUAFABQAUAFABQAUAJHhg+j/vU+NV8T2PVG3wD4z0ZyfYeCWWOUM2WzJbUgcH4kVZ4elZ3F6VXVWnbu/c0cds2TNZZGYd5Jq7Up+JzMJeBsRqFwzLrfML92oqliWupfmbnAItcQjfuf2ND5AJVJL5SvAZSb/hVfBqLvmdjU6VTlHq7K+5QTgKCTwqycsgwQZrMAMt9bG9uy9NlrFsnwskq8F4r7jRg8eIRKSubPE0YFyLFra6dlUcBLLWv4M7bpPHNgbf7kI20sLlOYcDx7q0Gjg4ssYpTDhFI8Zmv7b+4VRaU6zT5I6ynWlhOFQlHSUpX/W/2Q0bF25Lhvn8PlzmNguYXHWHvBt6qgpPqauptY2jHiOBvHmsy8+79hQGaQZmN2NySeJJJuTWte+p51azsbcr/J4VA8Zzf0Dj7PfVP8yo+5HU5/Z/D4W0nUd35b/b7m7thM8DeTN6tfdVei7VLG3xiCrYCTXcpfuJ5FaJ54OGxsI8UKZxbOM66g9VuB04cOFU8VFqWvcdz0caeEdv7mVWJ2MS7HpEFyTx7TUka2i0ZkYjgsp1ZS62Grb1fiMW6OITCyfP2ZZbJ04YgqOGQt9VDoDa3AAsFvTMQp1YXinpytoUquD/AAjWaUZX5p6ob8QJommmjiJQlxksBnexBeFDa4GUAjjNlbQCqKcJpU5vXv7l4/5oRPMm5RWhybae2J5ZzLIx6TXjfqgsTk62tgSdDwrX6mChkS0K1LE1aVRVYuzR9k4TxE80e6nELd3cmoECgAoAKACgAoAKACgAoAKAEjwwfR/3qfGoMT2PVG3wD4z0YheDzZwnE4PIxn1iSn4OeVMn6TRvVh5fuWu1N3zEcwW441f6xSVjmVBpivt2JYw65SCSpHk0NUMTFZbnQ8Ck/wAXFW5P7C5Lhul6ufKoBY2axOUaAd5PxqrRllTNTpDTzdX6mhvVgYlMfyfOA6gNnNsxPMLyFWqcs25ytaCjqjzsE2ikVrhg415aACxq0orqpX3K9Fv8VSsua+5bvi0iBZ1zCxFrXrP4bUjCteS5M7jpVTlPANRdveiaY2CSQruxfKWKrktYi4AJ466fxerialHP4nEZLTVNb2Kjb/VSKPsF/UAPxqnh9ZSl4nS8d/pUaGHXJX/b+TZ3YxV1MZ4jUeQ8fb76jxcNcyLvRrGZoSw8uWq8uZtPhOvYaAm/41LCv/SuVa/CL8SUEvdl73pz/Uqt5b9IOy2ndUlKGSKvuzN4xi1icS8vZj7q9C52e3SQLfmtj6NKp1PdqNnXcPaxHD4p84tfsKmNwkkMjRyDK6mxGmnPlpwrRWp55KLi2nyG3ZmKMkUd1C5VCiwtcD6x7zeqmLnmmvBHb9G45cI/+TFHG/pH85veasx2Rx+L/Pn/AMn9zZgxX6NFJAv1gTp1tD6CPfU3WOyinoUnBXcmtRiwO+T4eKSEIXtmELlh83mQoQbg9IoUiwuLZVHDSqdXCxnPMtO9d5ZpVpRhZ7/YUsVO0js7m7OxZj2ljcn11ZskrIjPtjB/o080e6kAmoAKACgAoAKACgAoAKACgAoASPDB9H/ep8ar4nseqNvgHxfoxN8FUoX5Tc2/R/vKMKm0y10k/Nh5fuP00yFTfWrSTRzqRzvfqPpA0t9OqACRoAQAPaTVbEy9yxu8Ep2xcX4P7GlufsSPFRYi5IkXKENx9bNm48dKpU6sIp5manH3K9NJd4nb2qDMiKpAisCZWubqdQP6J0q/RSeq5nK15N+6+RiDCwuGtKhkZsyxwqxYkm5BA5ADW3s40+pVlZxS9QwlGPXQnKXNaepPicSkaOz38UgWAPWIsL91UMFPLVv4HZ9JI5sFb/ciswRM7mKdxGyqX0W+YqAVTQ6X7av1HkptI4zA01iMVT8Wis3kkvNbsAHx+NQYVWpo0ukNTPjWv7Ul+/7mns3E9HIrcr6+Q8amqQzxaM/AYp4bERqrk9fLmO5iJOUWzHTXTy1nUI3nY77ieKjQwzqLdqy9So27gizC5voNa1aj1POadO6uTbEXKhXsJt6azsSveO46Ov8A0zj3SKXa8JSR20bMTx1Oo41bpyvFHLcUodTiprx++pbbukmHXtNVsS/eOo6O/CerKLH4VzI1kbieCnXU1bjJWWpymLwtZ15tQfafJ94bOVopUdoTIqm5RlNm7jpS5l3lb8LX/sl9GesRGcsjFCikhlXWwuToL9g0ozK6SZJ+GnGlKc4tWta6tuz3tbZRiCstyjRxsT2GSJHIPddrCjOm8oksJUVBV7e69PLzPsnB/o080e6nFUmoAKACgAoAKACgAoAKACgAoASPDB9H/ep8agxPY9UbfAPjPRnKd3sQUBtzkjH/ACyGpcD2ZFjpJrXprw/ckXb0jM7A3C3Gp4XuBpVlZWjn9U9CtxvSALmRranxrgk8NL6eiq06MZN6mlh8fWw6Sgl52V/qV2OleOBGCuHLnNxAsB1SOV+PrqsqMc7VuRYq8VxE6acmn5pFZi8ViJTDGMzDOGRQtznc6A3Fy3dqNatRijGm29SxxeOxzySdWRX6UtIQhGV8gRsx0C9UW17T2m6zpQ5kuHxVWlfIl6pP7kSY8LIrOY2C2vHmTK1u0q17310IpI4ahFaFipxnHT0m013NL+DS2jj3RVK4cQAsxDiN7sG1CgvowHbx07qZKnFvUZTx9el70LJ3vfKv00KbEY15PGse/KoPrApYwUdiPEYyriPzGn42V/rYMPs+R/FUkdtWI0Kk1eKKMq0IuzZ1fYe8HybSHDxpdFV+kzSFivO7Nob9gqpOPUttx3N2EquNhGDk2o7G9tnGri4Sow8CubWKxAMtjc5SO34moIYhy0aRYlw3qrNX8bi/BsXLn6QuBlJXIF8b6t78qWaiu0i5DFYlK1Jr0SKrE7POuciwtyUnupYSW0SDFVK8ledn5pFXJNkVvn8hDABeiFiLam9tDfSpOrT3RQ9qYqHuwnZeCX8EWOx8gijlWVOuWXIB1hlPjNe/H8KbGEXNxcdufJj58XxiipKrvysrr9DzszGPKHL4lIsqswDKvWKi4UWHE8OdPdKHcRrjWN+Z+i/gsH2PM6ymbEQmCIRs7RsDfpfFCdUZmBtcdh50qpxjrFakNfiOJxEclWV15I3ZUBRAdQYYQf8A68dVMQ2p3R1nBacZ4BRkrp3PqLCDqL5o91X0cJJWbRLSiBQAUAFABQAUAFABQAUAFACR4YPo/wC9T41Biex6o2uAfF+jOR7HjurtfxHRrdvzc2l+VTYHsz8ix0l0r0/I55+UH62Um7G5/CpFNqNkc41d3M4bGylgMxa5tYntpFJoda49YHEy4eRZfk4lWMAhHcZc1xqBc3Po53qvmjFpyet/0LbTkmkuRe5cOuDhnmCpI88mIESIUdmBskYcaiFdDm7gBTp1I2uiXCYOpVnl2QibZbFY+dmlY5LkqALKLn6qjS/fxNDqJLUZPCzdRx5HuDdQcSSe7h7qj/ExvYkWAJZ9iyRR2T5yK+Z4mtrpbMp4hrcD/wCKcq0HsxssNOC01XcU82wWzKUdCj6oWYAkXtYjkwNwR2ipYu5WqUHHVbPYatm7JkVRcA+RlPxrbo4inGna5i1cHWnVvYfN0t2kY58QAUIsqh9bnmbdnxrmsfXhKr717HV4SpUw1C1PSX7D1gN28NHqqn0kmn0aMI6xIq/EsRUVpMln2Fh24r7amnFT3IKOMrUuyznHhF3ZSNVlgDsBcPpcDs1tVXq8k/d2N/C4x16UoV7J8hS3K3Zjx2LyTA9Eqkk3sCRayk9/wqzZtaGJOMYzu1fwEbbeC6PETogukcjqLXIAVjwJ5UsXoVq1O05ZVoVtOICZcS4Qx5jkJDFeVwLA0WAeG8VP6mD/ALeOs3E9s7/gPwUfNn1BhfEXzR7q0UcFPtMlpRoUAFABQAUAFABQAUAFABQAkeGD6P8AvU+NV8T2PVG30f8AjPRnFJcNPLhpUg4mSPNrbq5ZfjS4W9nYtdJF/Vh5P7itJu5iU+p6jVizObsarbJnHGNvZSBlZLh8LiFYGzi3fTXYkgpJ3HueXPiMrG4jRVTssADp66ycTmjC65s7bhqh1aaWvebcEYzcKqZ5ZCLEx/qFmEyi5AUdpsBUak5bajLRjqybDxRTAhGUnmAQakvUh2hjcJ7FGm76yxZWsvRYhlv/AEZFD+wg6d9b2CTqNPwMDH2hTy9z+5v7T3LMCxtE4bPwTUMQeF17DWi6alotDMp1nDcps7Ic0Zt0RIca3Ujj5RVSrSua9DEqK02LjDb6zI5Ila1rgX04fjUCjJPRlqVWlONnFE0nhAxR6wkt6F91qWWfdEcI0Esriim2hvxizf59teIAW3qtTVGT3Y6WIpw0jFFHjN7y0LRm/Sl8wYEBTcWIa3vp0YyjLR6FepjYyp2a97kyiwMxkBiK6m5Lc720/jup2T3sxXWKboOjZau7fNkuyJEbKGijOoB6pv6708qp+BPiXw2Yj5MBYkaPIOelIx2ncMe1IBHJkHBY4QNb/wAhHWbie2d3wJf6NebPpfC+Ivmj3VpI4GfaZLSjQoAKACgAoAKACgAoAKACgBI8MH0f96nxqviex6o2+j/xnoxM8FEYY4q4v+i/e0YV6Mt9JfzIeTHfF7PjPFV9Qq7GRzDSKXFbKhPGNfVUm4lykxmwYeSgUOnFjlJittvBETMV0LKAD3jj7LVjYzLCaT2udbwecnRk47lXs3ANExlN7rqWMjX9I8X2UypVhOKgufgVI0J06jnPV992Mj4r5ZCoZAb8iLg6/hWfb8PV32L1uthqt+83N393xEwZljBHOMZfWBx0pauJ6zRXt4kVOiqa5X8DZ2/DKIGWAA/Ol207Rbnx5Cuh4Plbyt7IxeLq0M1t2Um0do7UV87qwZAACqWC6WWwXQVvKlTccsWtTnuskpXkmJyy4iKUyZs7k3ZmvZ82rZhbW5vVD8HVTL0cTGxY4oRyAugaPqWC2uubNqCeQtUn4GcldCPHwjLLc18NsnOGzTRplW4uT1j2DvrOrQlTkotGphqUa1Nzc7W5FZPhX4ZhT+qZTlJ7XMJu4zwSTdImZCBkOhIPMdtRSzRko2JaeHU6Up5tVyNLAs0DqxsV0JA4+Ty0/Kyrex62bKMzm9gToDxvfSksFyySRDxsTQOTL/aMud83bHEf+hHWXiu2d9wHXBrzZ9MYXxF80e6tJHAz7TJaUaFABQAUAFABQAUAFABQAUAJHhg+j/vU+NV8T2PVG3wD4z0Yn+CXjivJF+8pMLsy50l/Mp+THrFsLaHWr0UcuyonapkhhXYgA86UcJu80iZhlYFwbGx4c7d50rJx0VKX3Ol4HVcFKL57Gk8g6Eg6kngOPHWsqMG6ya0NBzitZFnsiT9GRfnmBFuN7e8VVrrK2mWJ1Y1HeI1K3MWqKMtSq0KD7eCbQj4kJIA4voQTYj1W9Qro+GwldS7zF4nXi4OmuWo8ybwYaRB0mZXIYHKt1AJuDbmeHtrofw1SL0Oa/EQa1KtIMI2QLKoUaFWW2a3Aknh/rT2qmraFU4aWZa7VlwuFwcIxGHErStkiEIXM17te+lurqTVR1ZRm3FtEnVqatJC/tDcNMQnSYQsrX60Ulgym17XGhqysVGWlZepC6FSGtJ+gqndmdHySRsp5XB18lO6qnvF3Q5Vp/wD2WpNj90pkFyjD0GkUKb5iupIWpdkOWy2179KJYXmhkcQm7G7LugSiMrKzMCWXhktwF/rXFNjh4SdmOlVcUrBgNzppNEUk9g191JVwdKK7VhlPFTk9Im9tbCNDJ0bizJHEpB4giFK5jGK1Vo9P6PO+Bi/Fn0rhfEXzR7q0UcFPtMlpRoUAFABQAUAFABQAUAFABQAkeF/6P+9T41XxPY9UbfAPi/Rih4I+OK+6/e03C7MudJe3T8mOuPS1aEDlmUUsik20vUwiQrbf2wFJjQ68GPZ3DvqlicQ17sdy9hsPd5pCZiMQAxqmoto04VlTmn3E8EgkXqnUka91QTWSV2W3LrFeIxbNj06xb0W108lZVaeuiLcdrG9i9p9FE55gak8gOdNoU3OSXeMqzUYuT5HK22mWxAk7Xv5NdPZXUUo5IpLkcrVnnm5d503ExqeVj5NPZWxCvJxvFlGeHje0olNipWW+lx3HX1GnrGTW6uQywdN7EeN270nROucNhoZOqRoDpYjW3CqtSopyzJE9KnkVrjfsbbjQqEmcs7BQcrWKsLMuo46X4dtPpwdRja0ssR+w+2UIjLhAjGysZFbX+lcCxqB0JJuwsasbJst84PA38hqvqibRldisBCSXaGMtrxjViefZrwqRSltcSyvqha2pjcNGcph1HIIBbs9GtWKNCb1uGJxEFpbY2929o4ezsMkVyPGZVJt3dlFelO6W5BSqxd3sc239kVsfOykFTkII4H5pK57GJqrZnpHR/wCBXmz6CwviL5o91aS2OCn2mS0o0KACgAoAKACgAoAKACgAoASPC/8AR/3qfGq+J7Hqjb4B8Z6MUPBJxxX3X7ym4XZlzpL+ZT8mPW0EuvAX5Xq/B2Zy8hM3hgdYnKaEDlcnvtbW/ZUtRtwdgp6SVzm5luL6+0eu9ZDtc24xllUraGrj4rqTwsLinU3qR1ldFNu4ZWcrHckDNlHdx08nuqaqo294qYSpNStFjlgcRI2X5xQTpYKcwPk7ayKtOEbpRbN2E5y1che3t2zmJw8ZJVT12PF2B9w99XsHh3FZ5rV7LuRlY3FZn1cHot/FlRhtnPlSU8Gay99uJ8nL11bc1dx7ijGD0kzqsE/R6sMyEm68OfFTyPDy1Tw+LlTdlsaFagprUjRopLC2Uns1ty152760aeMUnaSsUqmHsvddzVx+zhGGykG4KnTtFXMq3RV12Ym4va7RlI88h6M3BI59mtRRrODTXIbOCnGzGLZm3S7DMbZdSNK0oY2nJaqzM94OotmOcO/MEIAaRl8gH41BU6t63RJCFSJobf8ACXDqIZ3I5XFuXO3fTacqCXvWHTjVewuQb84fITNeSRtSSpI17L+j1UfiqfLTyHKhK1mU2K3vBY5bgctKmXEaaXZuQPAzk7tlljZukKufrRQn1wpXLY+eeu5d56j0djlwEY9zZ9NYXxF80e6tBbHBz7TJaUaFABQAUAFABQAUAFABQAUAJHhg+j/vU+NV8T2PVG3wD4v0Ym+CeQBsTfn0X7ykwq0Zc6TfmU/JjrtHFdUjnbQdvptxq/CPM5ZnOd5NrSK/RgkE6nXUVFi62SNomhw+hGc80tkKjpre/E+2spPU6yVa0bW8EVu05LRyrzy+w/x7DVmkr2aMPiCjFSXMqt2NrthJxKqhjYqA17a21NtT5NKtSV1qYlObg7oYm3t6OJ5Vw6LPMCElB8Q8HKIWJTiVBtrbQ6EVFGkk7cizPEylHXcoN2dkDEydY2RbZu1r3so7zY+gGkr1erjdbkeHpdZLXYc9q4TNJAiiyhhoBoALe4VQoVLQlJvU0atJylFJaIupetVSDsTS10IZMEDyqeNWxFKmSQ4lwOjltJHyzeMvka1wO7Udx4VfoYuzsVqtG5T7V2KpJaxK6X04ZuHDQg24j2VqRyzM+cXEoZN2SSckmXTle1qd+GfJkWfvNJt2pQwu4PrvbupPw0xOsRnE7tN9S47jr7qHhpcg61GidgT2vaoupn3D86Nc7LmBsUam9XLuFTQ5yoQIwdCIYb/sErIxf5h6BwD4JebPp7C+Ivmj3Vpo4KfaZLSjQoAKACgAoAKACgAoAKACgBI8L/0f96nxqDE9j1Rt8A+M9Gc83BYjp7EDWK9+Y+d0p+A2Za6T9un5MbsViwim54XPEcB/4q/otTl0m3ZHJdo7SM+Idj/A/gVmVHn1NvCtUpOPchgi3TmcRWkgzSR9IqdIc+XKWzEZdB1SL9thUMaUiapjkpPfTQ8TbiTAlXyF5DEl8zW+dDBLacBla57RT8sovTZFKpXjUu5bv9ham8H+Kw7ku0R6PExwNlYm7SKrqVutimVhcnnfQ1Zb0KEd0be1vB1imedxJB0cTyoxzMBGIE6SxGXqrktlGvEDvoi3bUWVr3RYbhbnyz4a4ygyy5esSCCqF1JsNBYHXvqpVU5zvDloW6Mo04Wlz1GgbuukPSvJCoyrlLuwN3UsBqD1iAdKqvC1HrpYtfjI2yq5uNuxKgJzxEKrmwckkREByBbUKTr5aHhKluQ2OLhfmQ7Q2f0DdGzozjxghJykW0NwLHWq9alKm9bFmjVjUWiZpNCDTIzHygj1DglksA2U++xrc4XW1cH6GVj6VoqSLnAbm9KCcw9I41ryrKJl5WyPGbm9Fqet6adCupDJQZVybLiHKxqVzY1RIF2ZGdOdNch1jYi2DHfh5KY5Dkhc3nhyYh15BYx/0krmsf8AnM9H6PfArzZ9GYXxF80e6tFbHBT7TJaUaFABQAUAFABQAUAFABQAUAJHhg+j/vU+NV8T2PVG3wD4z0ZzrcQaYi9rXi4m3KX+NakwOzLfSft0/JhvxtUKBErAki7W9l+81PiJaZUYeDp653yOeJJaQ94A9p/Cq1tCRS99vvOq7P3jhz4RS8YRMJZ2yjMsnRyL0Za17ajq8LmkTSsR1E25eZefnRhH8aRfmpQynW7qsDFbacpWK07PEiyS7ir27tDBzwrbExRsZcPORKzXPQxgMlwvWfQDspYyT2GuLjueo5YpX2giYqJ0xs0JjyZ2tmfJIG6oF8oF7HhTaklbLfUfTi75raHndXa0WGjxClwSJEMRF+tqyMw7shv5Kr0ZqGZSZYrQdTK0i22ntWKRMSkcsajOuQsjG6LAFJTqnK2e4B0560+dWEk0mvUjhSlFptP0IdlbVi+SLEzAMYsRmbKxYM0qsFzAcJBe/bbWmU60ciTeuo+pRlnbS00NXenFrJiM6yK6tfLlQrYC3jEqMzE87nhVXGtSd016blrBpxVmmvsVLPY/xzqnHYuNkeBnyt2gG/oDEGrtGWSakVqizRcTquwLdECOB4VuVHdmJazMbbtk7xralpbjZiNjZozfgauSdlqNpwcnoVWcA2zDya3oTugnHK9Rq2PDmjvb3VHN2YkUc63zN8XKe6P+6Suex35zPRejvwC82fQ2F8RfNHurSWxwU+0yWlGhQAUAFABQAUAFABQAUAFACR4YPo/71PjVfE9j1Rt8A+MXkzlm7UuVZusFu0Q1PdNpUmA5lzpN26fkxG2jtUtK7lr3ZvYxAt3WtT56ts5+E8sbEezpAxJPEnT2Uxj4S5nedjYKOWLZsxVbJC5fqjW0QW7duovrRlTsRyk02bRwCQtNdF+cx0Sr1RwIicgdg8YWpMiVxMzaSNzEbEixMeOhKoM7lVOVbqfk8RBXTSza6d9OSSvYZmelz3sLBRqYVMaADBx3BVeN7G/fSKKvdoc5NLQ19nbKWAYeIqpti5RcgEleimZL9vVymmRppLXvHOo29O42NobMWbB4hVVc/STFLAXvHKxAHdpl9NEqUZRasEKklJO56xUCRyYnEZFJhw6sgIGXNlkYm3oGveaa6Uc2drZDlUk45L8xU3n2lBOIXQjpgh6YKjKLkLbUix1zcCap4hwnBSjvzLmHU4ScXsLL4m6r25R7RYe+q6p6llz0I8JPeRvNv62apnHT1Is2rOtbqSr8nRuF1F9bi66HyG4rZi3KEWZNRWmyHefaEWXIS1zwseHbzA9dWKMGtSGUkcyxm0esQNR2ipasuRJQVtSHCzrnFxfXle/kpKewtZ3Y64aVuhsDwHIcOwcL3p9lcrXEHehr4hj2rHyt/JLy5VzvEPz2ejdHfgF5s+i8L4i+aPdWgjg59pktKNCgAoAKACgAoAKACgAoAKAEjwwfR/3qfGq+J7Hqjb6P/GLyZyTYz5Y5m6vVMZ6wJGizHl3aemn4LZlzpN26fkzmUhqU5pm5s48PTTWSUzum7u0bbAd/rIssYPYXew/tim8hJL3i+3nxgMmzrfy2JSTy2QD/APS0stbCR0bPe18f8mE838zGx5vNOHhDD9UmknLKmwhHM7G5t57fKSp/9C5BHlcgilf7CJHpNoDELs+UfXlufOGHmDD0MCPRSJ5opiuOVtGvjNpfJzC5NlONmRvNZpQb+Q2PopJSy2fiLGOa/kbWOYSTYzDAgPJhlyAm1yRIp9V1oercfARJpKXiLPhIYphMOWVFlzMHEdrBgt7adlQ1YXgrrUsUZe+7PQ57I4A/j6osPZrVVLUuN6Eey58xkfvyDyJx/wCa9PqK1okUXe8jou5G1EETIzZSGPbwIBHk1vWphLyp27jPxOkrm1vEgmUhfFHGwNz5KvQVtyq9znW0sPlOiZQe0m/upJxJYSNWCJSw1II9fppYJDZsYp4Tk0vqO4XA7wanIOZQbbW0tj/Mj/ukrl8f+ez0no78CvNn0lhfEXzR7q0EcHPtMlpRoUAFABQAUAFABQAUAFABQAkeGD6P+9T41XxPY9UbfR/4xeTOJYmdUwmJu1iejUd5KTaU7CO0ZFzpN26fkxDvUpzdzb2c9iPKfhSSH0nZnW919l4TEYeAyQJmd50L9JOP0MOdWID2vm42HLQU1LQWo/eJ98di4TD4dGSOLOWUAl8QWYCOF2MYvlN8zXz20bTXgkllQkbydhmfdHCAjLFfrkWzPwZ1dR432AYem/GkdNPcTrJLY0tubt4aHDzsIlDL0jKQ8mcWeLo7AnKUCyEMTrwpsoJRuOjNuSPUW7cCwwzNCCRAWcM7AO7CAqScwygCRxxA6utJGksqFnUeZk2E3UgCqWgynppb5nJIjAnCJdTbqsiG4434ml6pPcRVWtjb/NzCIysI1KsTa5kyqwEa2cg3ALE69sg5UdTC9w66ewmb4xQxxQZMOkTvLOGN3LAQSWCklitz9aw4jS1NcVbREsG3LViZtLFlYzbibADtLfx7abThqS1Z+6zbwa9HGidg1PaTxPrpkvek2OissUhq3NxqqZQzqtwpGbhoSPiK0cDu0UcUr2ZabT2ogVr4uwtbKhJv3CwJvWjoimhGbEqxsJSb8n09RtUad3uSJ2PeGnZSMwuoGlyp7e3j21JEZIs8Nj7IFsx436sVrHsN6fcZYr9tNeS+uqR8f6pK5jHv+sz0jo78CvNn0lhfEXzR7q0FscFPtMlpRoUAFABQAUAFABQAUAFABQAkeGD6P+9T41XxPY9UbfR/4z0ZwzaKZsJOLA9eLj3LOdO/l6aML2WXOkvbp+TEarBzBJG9qRj4uw37F2liVQZJ2jjRnKgBeLrkc6jmun4VXqVcjsldm7gOEfioOtUllj97Fli9t4x06J8QzxPYFSE+qBbgL8FXn9WmKvmTuti3V4HGnWhll7sna/NaGy23sWQV+UN1hqNNQE6P+wSvp7ai/FS3sWZdHKN8qqa9xg7fxTgq0rEZDHY28RgoK8OBCL+qKWpXaSa5kGE4FGdScKjs422JMNvHi1JZZmUsbm1tSFEeulvEUD/hHZTJYmUXYsUujtGpDNmfMzHvLiyxfpnzMoDHS5F2IHDtZz/xGnVa8osq4DglPEKWZ2s7HqDebFqxKzuCCSdeJZVueHYF/VFNeImkn3lqHR6hKUk5P3f4uU209pMyqHlzKpfKC17GVszntJJGpNTUpzm7SRQ4hw/D4Wnnpzu72toVGFn6aQH6qHN5W5er8KnayoxIvPLwRaHEa1EokzkbuzR0j2vY209Yq5g175VxHZLdYJ57r8ojVVGglyjj/NJHGr9WTiVIq5G2CJuDNhbqqnL0iKvWLahgLG1jcXuNNNaide26HZTVnnhRnjLIziwBUhlNxcFSDr/pU8KkZIikncItnxMpIlj7SjOAb9uVuJ9dLZbAtyLaqgOAOAji/ukrmsf+cz0bo78CvNn0rhfEXzR7q0VscFPtMlpRoUAFABQAUAFABQAUAFABQAkeGD6P+9T41XxPY9UbfR/4z0Zw/ETKkTFmyr00Vza+nR4jS1jSYdtRdi/0it1lO+1mJGKKl2yCy36oPZVhXtqcvK19NiMUo0Z5dMHp/MHttVJa1jtaiy8GVv7V+p4wG1ekMceW3DW/YKWdHKnK5DgeL9fKlQcdmtb9yLNoCZQ/ILb31W6xdW48zbnhKksdHEJ+6o2MYeUM725WHvpKkMsI3DB141cXWy8sq+lySBrKveSPfTKivJ+RYw08tOHi2v1f8GUGXTtY/E0S95eSCjBUHl/uk3+4RjrP5R/ZFDdox/zmOpK9SqvH/wDKKLbcTRqBfxm91aNGopvRHD8V4fLBxi3JPMz1swqoy+unz1M+lZKxs4nEAaAU2MRZSXI2dlTHNz4cr9lWaGk0QVNYjZu1jVLuD0moUdWJXzHMLBgBoCTa50vxF7VZru6RXjuW2KxGVWePOco8U7ONzxAF8osDYjQaWN6rX/y4808Vt3Bq7KZlXLoofBLmBHJrqDodbWB17qVW/wAY1sXdoY+AuSk8b3JJJjKEEn6ovYDyeqrUKitbREbWpnaT5mU3zXiiN+35pda5/HfnM9E6O/ArzZ9LYXxF80e6tJbHBT7TJaUaFABQAUAFABQAUAFABQAUAJHhg+j/AL1PjVfE9j1Rt9H/AIz0ZwHeD/dX/rof7E9JhtmXekvbp+TFGrJy5kUANEQMmEsupy2t3qapNqNa7O1pJ4nhGSnq7W+jNiPCogj6qh7gXsL3trTHOUs2uhbp4SjQjR91Kd0r8721JDPacLyKX9INR5f6N/EneIceIqlfRw/W5nCx5ZZO/KfXf402pLNTiOwdHq8ZW7nlf1ueJpcsaH+mPaxFOjHNUa8CCvW6rDU5901/7P8Aklmk+cjXuY+oVHCP9OTLeJrf6yjT/wCT/Sx7j8Z/KP7IpHtH/OZNS1qVl4r/ANULWK2ZOT4vcNR+NaUa1Pkzha3Ccc2rweu2q/k1grxE3HDQ68OBqS6krozqlOpRm4TVmtyxixIYXHposLmTRsYLEqhuQCOGt7a+TWpKTtK7I6mw0brY4SySZQz5QpKifoRo1xe/jDTuse+1TVal9iGKGFQ+hIc935Tvz0PEcOf+msF2xwrb5YFUQvkHSTSFmkGI6QkDMShAAFxmW7a8B20q1EYmKoUjQFhqF0Ho7qXzAcJ2usRAt8zDp2fNLWRjPzT0Do98F6s+m8L4i+aPdWotjgZ9pktKNCgAoAKACgAoAKACgAoAKAEjwwfR/wB6nxqviex6o2+j/wAZ6M4DvB/ur/10P9iem4bZlzpL26fkxRq0cwFAHQd09zJpYcJKmIVBi5XiymMtlMayNmOut+jtpbj3VHOnGe5dwmPr4W/VStfdci6xPg8YSYcSbQjWaUjoo+gfW7BSRZraXvrSKnFK1tySpxPE1Ksaspax27l6Ev8A/L5nnjK4yNxmkiMgiYZHiDFkKE68G1vy8lCpRSypaCS4jXnVVaUvejs9Dxs/cdsSf9m2jDKc6x/oWXirOTqbmyhja2uXlTOoha1if23jMzln18ly9PEr9r7lSLPg8OMUskOLPzcoiIsVaxupN/GI58+6nKnGLvYgq8Rr1afVylone2m+5ZQ+DfEs8LHEKC88uHv0XiiES9c66huiOnLMNaOqjbLbQc+J4h1VVcveSsnpsYXcKUM98YoAwy4pm6H6rXGW2biAt7+ymuhB6WJY8ZxcW5Ker30X8FXvhutiNnxySSYgHLOIYwIwOkvEJDIDc2UA5ba6ilVCC5BLjWMla89ttF/Bz9sS5YsTcnjwqVRSVkZ9WtUq1HObu3uRmQA3WlI20tjd2bO5JAsTbnwtz7vXT4aMbKV0XWytqrhwxMMMhaw+cQPa3MLfTvPdT5JDE2X+F3imnkCrhcPM7XbKsGYmw48b3A59i2prikKm2U7bs4zUdBMP+B6W6FsyNNz8aNfk81u3I+v+tNFsy32hh2jKI6lWWKIFWFiCIl0NZGL/ADTv+j/wXqz6XwviL5o91ai2OBn2mS0o0KACgAoAKACgAoAKACgAoASPDB9H/ep8ar4nseqNvgHxnozgO8H+6v8A10P9iekw2zLnSXt0/JijVk5gzQB3rwa48JgdlraI9JiZlJcAsnVmbMh+o2lr9jEc6AGDHJK8mAMccDQqymWVuj6VLSLlEZLXAPOwNIKbmzsSkssToURY8Ti45EWwBfr5ZG7WIFyeZkNAHOtnJiRtmCLEvHg3PziLh+j6IMVZR1QzJdwhQ63OnC4oBE3hBmSHG7OmIWLEdSTERK4ZY2EiG4AJC5utfty31OpSwHQNrbZijOPUMP8AZoOnWxHjSriCbdp63toArdpbQU4eeL5qw2QGzWGckq65C19V0vl7Se2lAVd/8HPtDBYORZI8sGB6eUM9iSVXNlABu1l4G3GgEcqiwCPbW3kprdiWMFI2xsmMd9Nzsl6mKIY1CsVSw0uzEd/AVNSbK9RJbG78jByuqXa3Ybem9WcqdmiG4z+DG/5QS4t1ZdNPs25iopjobj5iF+c9P7gVAyRm88pEcAB0Ltcaa/OKPcT66GAib/f79L5sf90lZmL/ADDvej7/ANHbxZ3/AAviL5o91ai2OBn2mS0o0KACgAoAKACgAoAKACgAoASPDB9H/ep8ar4nseqNvo/8Z6M4ZjMF08Lxh0RukjYZywBCrKDYqDrdl9dR4eSSdzU4/ha1acOri3ZPYqPzTf7fD/rSf4KsdbHvOe9mYr5b+gfmlJ9vh/1pP8FHWw7xfZmL+W/oZG6Un2+H/Wk/wUddDvF9l4v5b+h6/NST7fDfrSf4KTrod4ey8X8uX0M/mpJ9vhv1pP8ABSddT7w9l4v5b+h6XdWT7fDfrSf5dHX0+8X2Vi/lv6HsbsSfb4b9eT/LpOup94vsrF/Ll9DP5ryfb4bTh1pP8ujr6feHsrF/Ll9Dy26sn2+G/Wk/y6Ovp94PhWM+XL6Hj803/wDcYb9aX/Lpevp94nsrGfLf0NzB7tFBriMPfzpbf3dNdaHeSw4Zi1vTl9DbOxif5fD/AK0v+XTesh3kns7FP/xy+hgbAW1jPBy4NNy5aR1NTr00tWQT4Vi3tTf0Jn2SCuuJhzffW/u6m/F0rWuN9j4z5bLfc5IsJilllxEeUBx1VmJ6yMo/k9dTUcsTTfMWPCMZ8tjHNtzClr9Otr38Sb7LL/M7aj62HeOfCcZ8t/oTSbxYQrEBOOoxJ6k3AurfzOwGkdaHeOXCMY//ABv9BS3ux0c+KkkibMhCAGzC+WNQdGAPEGqGJkpTujsODYedDDZais7s+iML4i+aPdWqtjzufaZLSjQoAKACgAoAKACgAoAKACgBI8MH0f8Aep8ar4nseqNvo/8AGejOIVTO6CgUBQwW5mmscZFNY9MzUY4KYOuFAoUgGaUDFLYQzT7CGKUQzTkgZiksIYpbIQKbsFkwtTWKkkYNNEZ9QYXxF80e6t1bHk0+0yWlGhQAUAFAB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16" name="Picture 12" descr="http://assets.nydailynews.com/polopoly_fs/1.1538469.1386259435!/img/httpImage/image.jpg_gen/derivatives/article_970/article-bratton3-1205.jpg"/>
          <p:cNvPicPr>
            <a:picLocks noChangeAspect="1" noChangeArrowheads="1"/>
          </p:cNvPicPr>
          <p:nvPr/>
        </p:nvPicPr>
        <p:blipFill>
          <a:blip r:embed="rId2"/>
          <a:srcRect l="18411" r="19340"/>
          <a:stretch>
            <a:fillRect/>
          </a:stretch>
        </p:blipFill>
        <p:spPr bwMode="auto">
          <a:xfrm>
            <a:off x="122880" y="879894"/>
            <a:ext cx="4052305" cy="5402534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4321834" y="451262"/>
            <a:ext cx="4572000" cy="595547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buNone/>
            </a:pPr>
            <a:r>
              <a:rPr lang="en-US" sz="2000" dirty="0" smtClean="0"/>
              <a:t>Introduced by the New York Police Department in 1994 by Commissioner William Bratton.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the real time mapping of crime by time and place			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(notorious) early morning meetings</a:t>
            </a:r>
          </a:p>
          <a:p>
            <a:pPr>
              <a:lnSpc>
                <a:spcPct val="13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000" dirty="0" err="1" smtClean="0"/>
              <a:t>Weisburd</a:t>
            </a:r>
            <a:r>
              <a:rPr lang="en-US" sz="2000" dirty="0" smtClean="0"/>
              <a:t>: </a:t>
            </a:r>
          </a:p>
          <a:p>
            <a:pPr marL="914400" lvl="1" indent="-457200">
              <a:lnSpc>
                <a:spcPct val="80000"/>
              </a:lnSpc>
              <a:buAutoNum type="arabicParenBoth"/>
            </a:pPr>
            <a:r>
              <a:rPr lang="en-US" sz="2000" dirty="0" smtClean="0"/>
              <a:t>statement of the measurable goals of the department; </a:t>
            </a:r>
          </a:p>
          <a:p>
            <a:pPr marL="914400" lvl="1" indent="-457200">
              <a:lnSpc>
                <a:spcPct val="80000"/>
              </a:lnSpc>
              <a:buAutoNum type="arabicParenBoth"/>
            </a:pPr>
            <a:r>
              <a:rPr lang="en-US" sz="2000" dirty="0" smtClean="0"/>
              <a:t>internal accountability, </a:t>
            </a:r>
            <a:r>
              <a:rPr lang="en-US" sz="2000" dirty="0" err="1" smtClean="0"/>
              <a:t>particulary</a:t>
            </a:r>
            <a:r>
              <a:rPr lang="en-US" sz="2000" dirty="0" smtClean="0"/>
              <a:t> through </a:t>
            </a:r>
            <a:r>
              <a:rPr lang="en-US" sz="2000" dirty="0" err="1" smtClean="0"/>
              <a:t>Compstat</a:t>
            </a:r>
            <a:r>
              <a:rPr lang="en-US" sz="2000" dirty="0" smtClean="0"/>
              <a:t> meetings </a:t>
            </a:r>
          </a:p>
          <a:p>
            <a:pPr marL="914400" lvl="1" indent="-457200">
              <a:lnSpc>
                <a:spcPct val="80000"/>
              </a:lnSpc>
              <a:buAutoNum type="arabicParenBoth"/>
            </a:pPr>
            <a:r>
              <a:rPr lang="en-US" sz="2000" dirty="0" smtClean="0"/>
              <a:t>geographic organization of command-- district commanders have authority and resources to accomplish their goals over their areas; </a:t>
            </a:r>
          </a:p>
          <a:p>
            <a:pPr marL="914400" lvl="1" indent="-457200">
              <a:lnSpc>
                <a:spcPct val="80000"/>
              </a:lnSpc>
              <a:buAutoNum type="arabicParenBoth"/>
            </a:pPr>
            <a:r>
              <a:rPr lang="en-US" sz="2000" dirty="0" smtClean="0"/>
              <a:t>empowerment of middle managers; </a:t>
            </a:r>
          </a:p>
          <a:p>
            <a:pPr marL="914400" lvl="1" indent="-457200">
              <a:lnSpc>
                <a:spcPct val="80000"/>
              </a:lnSpc>
              <a:buAutoNum type="arabicParenBoth"/>
            </a:pPr>
            <a:r>
              <a:rPr lang="en-US" sz="2000" dirty="0" smtClean="0"/>
              <a:t>data driven problem identification and assessment;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 smtClean="0"/>
              <a:t>(6) 	innovative problem solving 	tactics.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42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Firm-Level </a:t>
            </a:r>
            <a:r>
              <a:rPr lang="en-US" b="1" dirty="0" smtClean="0"/>
              <a:t>IT usage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To quantify a firm’s level of IT usage, we count the number of “yes” answers to the following </a:t>
            </a:r>
            <a:r>
              <a:rPr lang="en-US" dirty="0" smtClean="0"/>
              <a:t>questions: 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the firm have access to a broadband connection (high-speed transmission of digital content)?</a:t>
            </a:r>
          </a:p>
          <a:p>
            <a:pPr lvl="1"/>
            <a:r>
              <a:rPr lang="en-US" dirty="0"/>
              <a:t>Does the firm use IT systems/solutions for internal information management (e.g. SAP / CMS)?</a:t>
            </a:r>
          </a:p>
          <a:p>
            <a:pPr lvl="1"/>
            <a:r>
              <a:rPr lang="en-US" dirty="0"/>
              <a:t>Does the firm use IT systems/solutions for E-commerce (e.g. SAP / CMS)?</a:t>
            </a:r>
          </a:p>
          <a:p>
            <a:pPr lvl="1"/>
            <a:r>
              <a:rPr lang="en-US" dirty="0"/>
              <a:t>Does the firm use IT systems/solutions for management of the sales/purchase network?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Firm-Level </a:t>
            </a:r>
            <a:r>
              <a:rPr lang="en-US" b="1" dirty="0" smtClean="0"/>
              <a:t>Performance </a:t>
            </a:r>
            <a:r>
              <a:rPr lang="en-US" b="1" dirty="0" err="1" smtClean="0"/>
              <a:t>Manag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Mimicking </a:t>
            </a:r>
            <a:r>
              <a:rPr lang="en-US" dirty="0" err="1" smtClean="0"/>
              <a:t>Bandiera</a:t>
            </a:r>
            <a:r>
              <a:rPr lang="en-US" dirty="0" smtClean="0"/>
              <a:t> et al (2008) we extract </a:t>
            </a:r>
            <a:r>
              <a:rPr lang="en-US" dirty="0"/>
              <a:t>the first principal component from the following six dummy variables: 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firm’s CEO belongs to the controlling family (-)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firm is </a:t>
            </a:r>
            <a:r>
              <a:rPr lang="en-US" dirty="0" smtClean="0"/>
              <a:t>family-managed 						 (-) 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management </a:t>
            </a:r>
            <a:r>
              <a:rPr lang="en-US" dirty="0"/>
              <a:t>is </a:t>
            </a:r>
            <a:r>
              <a:rPr lang="en-US" dirty="0" smtClean="0"/>
              <a:t>de-centralized                              (+) 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firm uses bonuses to incentivize </a:t>
            </a:r>
            <a:r>
              <a:rPr lang="en-US" dirty="0" smtClean="0"/>
              <a:t>managers     (+) 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firm has sought a third-party quality </a:t>
            </a:r>
            <a:r>
              <a:rPr lang="en-US" dirty="0" smtClean="0"/>
              <a:t>certif.     (+)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at </a:t>
            </a:r>
            <a:r>
              <a:rPr lang="en-US" dirty="0"/>
              <a:t>least one of the firm’s executives has worked more than one year </a:t>
            </a:r>
            <a:r>
              <a:rPr lang="en-US" dirty="0" smtClean="0"/>
              <a:t>abroad 								  (+)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>
            <a:normAutofit fontScale="92500"/>
          </a:bodyPr>
          <a:lstStyle/>
          <a:p>
            <a:r>
              <a:rPr lang="en-US" dirty="0"/>
              <a:t>T</a:t>
            </a:r>
            <a:r>
              <a:rPr lang="en-US" dirty="0" smtClean="0"/>
              <a:t>wenty </a:t>
            </a:r>
            <a:r>
              <a:rPr lang="en-US" dirty="0"/>
              <a:t>years ago Italy’s labor productivity stopped </a:t>
            </a:r>
            <a:r>
              <a:rPr lang="en-US" dirty="0" smtClean="0"/>
              <a:t>growing. </a:t>
            </a:r>
          </a:p>
          <a:p>
            <a:r>
              <a:rPr lang="en-US" dirty="0" smtClean="0"/>
              <a:t>Understanding why is important for several reasons: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Italy is the sick country of Europe. Difficult for the euro to survive without Italy improving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Italian disease is a more acute form of a European disease-&gt;  understand better link between institutions and growth  </a:t>
            </a:r>
          </a:p>
        </p:txBody>
      </p:sp>
    </p:spTree>
    <p:extLst>
      <p:ext uri="{BB962C8B-B14F-4D97-AF65-F5344CB8AC3E}">
        <p14:creationId xmlns:p14="http://schemas.microsoft.com/office/powerpoint/2010/main" val="25131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45" y="895509"/>
            <a:ext cx="7940053" cy="5678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Table 15. IT usage and Management Models</a:t>
            </a:r>
          </a:p>
        </p:txBody>
      </p:sp>
    </p:spTree>
    <p:extLst>
      <p:ext uri="{BB962C8B-B14F-4D97-AF65-F5344CB8AC3E}">
        <p14:creationId xmlns:p14="http://schemas.microsoft.com/office/powerpoint/2010/main" val="24429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Institutions and Incentives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409885"/>
              </p:ext>
            </p:extLst>
          </p:nvPr>
        </p:nvGraphicFramePr>
        <p:xfrm>
          <a:off x="563563" y="1690688"/>
          <a:ext cx="83566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8356600" imgH="4470400" progId="Word.Document.12">
                  <p:embed/>
                </p:oleObj>
              </mc:Choice>
              <mc:Fallback>
                <p:oleObj name="Document" r:id="rId4" imgW="8356600" imgH="447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563" y="1690688"/>
                        <a:ext cx="8356600" cy="447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3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>
            <a:normAutofit/>
          </a:bodyPr>
          <a:lstStyle/>
          <a:p>
            <a:r>
              <a:rPr lang="en-US" dirty="0" smtClean="0"/>
              <a:t>The Italian disease appears to be an extreme form of a European disease: </a:t>
            </a:r>
          </a:p>
          <a:p>
            <a:pPr lvl="1"/>
            <a:r>
              <a:rPr lang="en-US" dirty="0" smtClean="0"/>
              <a:t>inability to take full advantage of the ICT revolution</a:t>
            </a:r>
          </a:p>
          <a:p>
            <a:r>
              <a:rPr lang="en-US" dirty="0" smtClean="0"/>
              <a:t>This disease appears to be linked to the lack of meritocracy and professional performance-based management.   </a:t>
            </a:r>
          </a:p>
          <a:p>
            <a:r>
              <a:rPr lang="en-US" dirty="0" smtClean="0"/>
              <a:t>We still need to explain why these practices are so rare in Italy and Southern Europe.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 - 2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there is some institutional factor in Southern Europe that makes difficult to keep up with technological change. </a:t>
            </a:r>
          </a:p>
          <a:p>
            <a:r>
              <a:rPr lang="en-US" dirty="0" smtClean="0"/>
              <a:t>Difficult to keep up with a fixed exchange rate. </a:t>
            </a:r>
          </a:p>
          <a:p>
            <a:r>
              <a:rPr lang="en-US" dirty="0" smtClean="0"/>
              <a:t>How </a:t>
            </a:r>
            <a:r>
              <a:rPr lang="en-US" dirty="0"/>
              <a:t>c</a:t>
            </a:r>
            <a:r>
              <a:rPr lang="en-US" dirty="0" smtClean="0"/>
              <a:t>ould have Japan and the United States kept a fixed exchange rate from 1950 to 1990? </a:t>
            </a:r>
          </a:p>
          <a:p>
            <a:r>
              <a:rPr lang="en-US" dirty="0" smtClean="0"/>
              <a:t>Organizational issues are crucial for the survival of </a:t>
            </a:r>
            <a:r>
              <a:rPr lang="en-US" smtClean="0"/>
              <a:t>the euro.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Sector Level Data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03920" cy="47085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EU-KLEMS </a:t>
            </a:r>
            <a:r>
              <a:rPr lang="en-US" u="sng" dirty="0"/>
              <a:t>structural </a:t>
            </a:r>
            <a:r>
              <a:rPr lang="en-US" u="sng" dirty="0" smtClean="0"/>
              <a:t>database</a:t>
            </a:r>
            <a:r>
              <a:rPr lang="en-US" dirty="0" smtClean="0"/>
              <a:t>,  </a:t>
            </a:r>
          </a:p>
          <a:p>
            <a:pPr marL="914400" lvl="1" indent="-514350"/>
            <a:r>
              <a:rPr lang="en-US" dirty="0" smtClean="0"/>
              <a:t>value </a:t>
            </a:r>
            <a:r>
              <a:rPr lang="en-US" dirty="0"/>
              <a:t>added, output, inputs, total factor productivity, and input compensation shares </a:t>
            </a:r>
            <a:endParaRPr lang="en-US" dirty="0" smtClean="0"/>
          </a:p>
          <a:p>
            <a:pPr marL="514350" indent="-514350"/>
            <a:r>
              <a:rPr lang="en-US" dirty="0" smtClean="0"/>
              <a:t>at </a:t>
            </a:r>
            <a:r>
              <a:rPr lang="en-US" dirty="0"/>
              <a:t>the 3-digit ISIC level for 25 European countries, Australia, South Korea, Japan, and the United States for the period </a:t>
            </a:r>
            <a:r>
              <a:rPr lang="en-US" dirty="0" smtClean="0"/>
              <a:t>1970-2012.</a:t>
            </a:r>
          </a:p>
          <a:p>
            <a:pPr marL="514350" indent="-514350"/>
            <a:r>
              <a:rPr lang="en-US" dirty="0" smtClean="0"/>
              <a:t>We stop at 2007 to cut out the crisis  </a:t>
            </a:r>
          </a:p>
          <a:p>
            <a:pPr marL="514350" indent="-514350"/>
            <a:r>
              <a:rPr lang="en-US" dirty="0" smtClean="0"/>
              <a:t>Lose 11 countries for lack of capital formation series</a:t>
            </a:r>
          </a:p>
          <a:p>
            <a:pPr marL="514350" indent="-514350"/>
            <a:r>
              <a:rPr lang="en-US" dirty="0" smtClean="0"/>
              <a:t>3 for inconsistent data </a:t>
            </a:r>
          </a:p>
          <a:p>
            <a:pPr marL="514350" indent="-514350"/>
            <a:r>
              <a:rPr lang="en-US" dirty="0" smtClean="0"/>
              <a:t>Down to 15 countries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Growth </a:t>
            </a:r>
            <a:r>
              <a:rPr lang="en-US" sz="2800" b="1" dirty="0"/>
              <a:t>in GDP / Capita (1994–2006)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289329"/>
              </p:ext>
            </p:extLst>
          </p:nvPr>
        </p:nvGraphicFramePr>
        <p:xfrm>
          <a:off x="457200" y="1600202"/>
          <a:ext cx="8229600" cy="486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5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Sectors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aggregate sectors 50 to 52 (wholesale and retail trade</a:t>
            </a:r>
            <a:r>
              <a:rPr lang="en-US" dirty="0" smtClean="0"/>
              <a:t>) to </a:t>
            </a:r>
            <a:r>
              <a:rPr lang="en-US" dirty="0"/>
              <a:t>merge some explanatory variables in the dataset that are available at </a:t>
            </a:r>
            <a:r>
              <a:rPr lang="en-US" dirty="0" smtClean="0"/>
              <a:t>industry-level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use the aggregate sector 70t74 instead of 70 (real estate) and 71t74 (other business services</a:t>
            </a:r>
            <a:r>
              <a:rPr lang="en-US" dirty="0" smtClean="0"/>
              <a:t>) for problems in the attribution of real </a:t>
            </a:r>
            <a:r>
              <a:rPr lang="en-US" dirty="0"/>
              <a:t>estate assets 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dirty="0" smtClean="0"/>
              <a:t>We </a:t>
            </a:r>
            <a:r>
              <a:rPr lang="en-US" dirty="0"/>
              <a:t>drop, as customary, public sector and social services (sectors 75-99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Left with 23 sectors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22905"/>
              </p:ext>
            </p:extLst>
          </p:nvPr>
        </p:nvGraphicFramePr>
        <p:xfrm>
          <a:off x="563563" y="381000"/>
          <a:ext cx="8382000" cy="633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Document" r:id="rId4" imgW="5942138" imgH="5740312" progId="Word.Document.12">
                  <p:embed/>
                </p:oleObj>
              </mc:Choice>
              <mc:Fallback>
                <p:oleObj name="Document" r:id="rId4" imgW="5942138" imgH="5740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563" y="381000"/>
                        <a:ext cx="8382000" cy="633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Firm </a:t>
            </a:r>
            <a:r>
              <a:rPr lang="en-US" b="1" dirty="0"/>
              <a:t>Level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0640"/>
            <a:ext cx="8625840" cy="50139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EFIGE (European </a:t>
            </a:r>
            <a:r>
              <a:rPr lang="en-US" dirty="0"/>
              <a:t>Firms in a Global Environment), developed by </a:t>
            </a:r>
            <a:r>
              <a:rPr lang="en-US" dirty="0" err="1"/>
              <a:t>Altomonte</a:t>
            </a:r>
            <a:r>
              <a:rPr lang="en-US" dirty="0"/>
              <a:t> and </a:t>
            </a:r>
            <a:r>
              <a:rPr lang="en-US" dirty="0" err="1"/>
              <a:t>Aquilante</a:t>
            </a:r>
            <a:r>
              <a:rPr lang="en-US" dirty="0"/>
              <a:t> (2012) for the think-tank </a:t>
            </a:r>
            <a:r>
              <a:rPr lang="en-US" dirty="0" err="1"/>
              <a:t>Bruegel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contains balance sheet data for over 14,000 firms from 6 European countries (Austria, France, Germany, Hungary, Italy, Spain, UK). </a:t>
            </a:r>
            <a:endParaRPr lang="en-US" dirty="0" smtClean="0"/>
          </a:p>
          <a:p>
            <a:r>
              <a:rPr lang="en-US" dirty="0" smtClean="0"/>
              <a:t>EFIGE has </a:t>
            </a:r>
            <a:r>
              <a:rPr lang="en-US" dirty="0"/>
              <a:t>a short time span and does not allow us to study the dynamics of productivity </a:t>
            </a:r>
            <a:r>
              <a:rPr lang="en-US" dirty="0" smtClean="0"/>
              <a:t>growth.  </a:t>
            </a:r>
          </a:p>
          <a:p>
            <a:r>
              <a:rPr lang="en-US" dirty="0" smtClean="0"/>
              <a:t>Yet</a:t>
            </a:r>
            <a:r>
              <a:rPr lang="en-US" dirty="0"/>
              <a:t>, it allows us to observe </a:t>
            </a:r>
            <a:r>
              <a:rPr lang="en-US" dirty="0" smtClean="0"/>
              <a:t>key </a:t>
            </a:r>
            <a:r>
              <a:rPr lang="en-US" dirty="0"/>
              <a:t>features of the businesses’ organizational </a:t>
            </a:r>
            <a:r>
              <a:rPr lang="en-US" dirty="0" smtClean="0"/>
              <a:t>model more directly.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1153</Words>
  <Application>Microsoft Office PowerPoint</Application>
  <PresentationFormat>Presentazione su schermo (4:3)</PresentationFormat>
  <Paragraphs>148</Paragraphs>
  <Slides>43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0" baseType="lpstr">
      <vt:lpstr>Arabic Typesetting</vt:lpstr>
      <vt:lpstr>Arial</vt:lpstr>
      <vt:lpstr>Calibri</vt:lpstr>
      <vt:lpstr>Times New Roman</vt:lpstr>
      <vt:lpstr>Office Theme</vt:lpstr>
      <vt:lpstr>2_Office Theme</vt:lpstr>
      <vt:lpstr>Document</vt:lpstr>
      <vt:lpstr>Presentazione standard di PowerPoint</vt:lpstr>
      <vt:lpstr>Diagnosing the Italian Disease   December 2014</vt:lpstr>
      <vt:lpstr>GDP per Hour Worked (2005 PPP$)</vt:lpstr>
      <vt:lpstr>Motivation</vt:lpstr>
      <vt:lpstr>Sector Level Data </vt:lpstr>
      <vt:lpstr>Growth in GDP / Capita (1994–2006)</vt:lpstr>
      <vt:lpstr>Sectors</vt:lpstr>
      <vt:lpstr> </vt:lpstr>
      <vt:lpstr>Firm Level Data </vt:lpstr>
      <vt:lpstr>Italy’s productivity growth gap</vt:lpstr>
      <vt:lpstr>Explanations Based on Traditional Italian Characteristics </vt:lpstr>
      <vt:lpstr>Size and Sectors</vt:lpstr>
      <vt:lpstr>Lack of Labor Flexibility</vt:lpstr>
      <vt:lpstr>Need for Labor Flexibility</vt:lpstr>
      <vt:lpstr>Table 5. TFP growth and Labor Market Regulation</vt:lpstr>
      <vt:lpstr>Government Inefficiency</vt:lpstr>
      <vt:lpstr>Impact of PA on a Sector</vt:lpstr>
      <vt:lpstr> Public Sector Dependence Scores (Factiva)</vt:lpstr>
      <vt:lpstr>Table 6. TFP growth and public sector performance</vt:lpstr>
      <vt:lpstr>TFP Growth and Human Capital Growth</vt:lpstr>
      <vt:lpstr>Trade-Based Explanations  </vt:lpstr>
      <vt:lpstr>Table 8. Capital Accumulation, Firm Size Growth and the Trade Balance</vt:lpstr>
      <vt:lpstr>Table 9. Productivity growth, Employment Protection, Firm Size and China</vt:lpstr>
      <vt:lpstr>Table 10. Innovation and Foreign Competition</vt:lpstr>
      <vt:lpstr>Figure 5. The ICT Revolution</vt:lpstr>
      <vt:lpstr>Table 11. Productivity growth and ICT capital growth</vt:lpstr>
      <vt:lpstr>Ability to Exploit IT Revolution </vt:lpstr>
      <vt:lpstr>Networked Readiness Index</vt:lpstr>
      <vt:lpstr>Networked Readiness</vt:lpstr>
      <vt:lpstr>ICT Contribution to Growth, by Sector</vt:lpstr>
      <vt:lpstr>Table 12. Productivity growth, ICT capital and Networked Readiness</vt:lpstr>
      <vt:lpstr>Table 13. Productivity growth, ICT capital, and Networked Readiness</vt:lpstr>
      <vt:lpstr>What is Network Readiness?</vt:lpstr>
      <vt:lpstr>Meritocracy</vt:lpstr>
      <vt:lpstr>Table 14. Productivity growth, ICT capital accumulation and Management</vt:lpstr>
      <vt:lpstr>ICT and productivity</vt:lpstr>
      <vt:lpstr>Compstat</vt:lpstr>
      <vt:lpstr>Firm-Level IT usage </vt:lpstr>
      <vt:lpstr>Firm-Level Performance Manag.</vt:lpstr>
      <vt:lpstr>Table 15. IT usage and Management Models</vt:lpstr>
      <vt:lpstr>Institutions and Incentives</vt:lpstr>
      <vt:lpstr>Conclusions</vt:lpstr>
      <vt:lpstr>Conclusions - 2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Diagnosing the Italian Disease</dc:title>
  <dc:creator>Bruno Pellegrino</dc:creator>
  <cp:lastModifiedBy>dhs congrex</cp:lastModifiedBy>
  <cp:revision>68</cp:revision>
  <cp:lastPrinted>2014-10-11T00:12:24Z</cp:lastPrinted>
  <dcterms:created xsi:type="dcterms:W3CDTF">2014-10-10T23:18:27Z</dcterms:created>
  <dcterms:modified xsi:type="dcterms:W3CDTF">2015-03-13T10:30:58Z</dcterms:modified>
</cp:coreProperties>
</file>